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0" r:id="rId3"/>
    <p:sldId id="268" r:id="rId4"/>
    <p:sldId id="259" r:id="rId5"/>
    <p:sldId id="262" r:id="rId6"/>
    <p:sldId id="257" r:id="rId7"/>
    <p:sldId id="264" r:id="rId8"/>
    <p:sldId id="263" r:id="rId9"/>
    <p:sldId id="266" r:id="rId10"/>
    <p:sldId id="269"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A96A-1906-456F-B368-2259BCCAB2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6F4A19-B496-4DCD-AF3D-581D56603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AFB3D3-17CF-4587-B29F-C0C721FA2DF9}"/>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A657D2F8-647B-4B38-809B-3FDE07B69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9AB33-9ACE-4994-BAED-694EB6C29F13}"/>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3727069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364BA-4AF1-445B-A797-1654762DD1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B43B16-F41E-41FE-8E29-E6D2D007A99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1B9F2-6290-4427-9752-3D8BCA277FCA}"/>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11CA0C9E-7139-4C39-A047-15DE32D14A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1005D-D9E7-4F53-952A-2695797937E4}"/>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1885944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649A46-341D-416D-AA47-08181AE977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827575-819F-4527-96B9-8DC5C57E1E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515952-119A-43EF-A2CF-60596973634E}"/>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D8E163F5-B124-45FE-AFE8-A2FAA0C7E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E54654-2EDF-4E46-AC3E-CBB770ED1BD1}"/>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240979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DB0B-163C-4BCA-8537-0402E6157B23}"/>
              </a:ext>
            </a:extLst>
          </p:cNvPr>
          <p:cNvSpPr>
            <a:spLocks noGrp="1"/>
          </p:cNvSpPr>
          <p:nvPr>
            <p:ph type="title"/>
          </p:nvPr>
        </p:nvSpPr>
        <p:spPr>
          <a:xfrm>
            <a:off x="838200" y="1"/>
            <a:ext cx="10515600" cy="615142"/>
          </a:xfrm>
        </p:spPr>
        <p:txBody>
          <a:bodyPr/>
          <a:lstStyle>
            <a:lvl1pPr algn="l">
              <a:defRPr/>
            </a:lvl1pPr>
          </a:lstStyle>
          <a:p>
            <a:r>
              <a:rPr lang="en-US" dirty="0"/>
              <a:t>Click to edit Master title style</a:t>
            </a:r>
          </a:p>
        </p:txBody>
      </p:sp>
      <p:sp>
        <p:nvSpPr>
          <p:cNvPr id="3" name="Content Placeholder 2">
            <a:extLst>
              <a:ext uri="{FF2B5EF4-FFF2-40B4-BE49-F238E27FC236}">
                <a16:creationId xmlns:a16="http://schemas.microsoft.com/office/drawing/2014/main" id="{B7515D93-C5A9-4648-B44B-C10B71D93606}"/>
              </a:ext>
            </a:extLst>
          </p:cNvPr>
          <p:cNvSpPr>
            <a:spLocks noGrp="1"/>
          </p:cNvSpPr>
          <p:nvPr>
            <p:ph idx="1"/>
          </p:nvPr>
        </p:nvSpPr>
        <p:spPr>
          <a:xfrm>
            <a:off x="838200" y="714895"/>
            <a:ext cx="10515600" cy="54620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76998-6331-4D67-B42C-5F09E4DEB009}"/>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8040E3BA-629B-441A-AA00-BF998C5A6A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DA8C1-D53A-46DB-A11B-4BEDE08C1939}"/>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2948980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C0061-085A-477B-8D53-1E48AAFAAC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D3BFF1-F09E-475A-B81D-8694B6383E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54AE4E-09E6-4989-9357-9F96209C0316}"/>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15D39517-152D-4A1B-BAE0-3251CD5B2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59060-220F-4E2D-9FC2-0A976DA105E3}"/>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655117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E380-A943-47C8-B05D-23F3780832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D7A49F-9C55-44BD-B0C3-A66C4259E3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FC01E8-494D-494D-A47F-FFF0F701A0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47F808-33D9-49C6-B408-DA82C1A5B7C0}"/>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6" name="Footer Placeholder 5">
            <a:extLst>
              <a:ext uri="{FF2B5EF4-FFF2-40B4-BE49-F238E27FC236}">
                <a16:creationId xmlns:a16="http://schemas.microsoft.com/office/drawing/2014/main" id="{F610CCAD-7B43-4E5C-872A-C22974042B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B284F-2CE0-4159-9360-D43409415042}"/>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3177671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170F-4A66-4092-A3A1-DC5526C9EF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EEB74E-328B-4AE6-A4CC-509BCF1ED0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D80FBB-64B2-4AC2-969A-33BDF85D19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13426B-3A26-4231-997D-89C987314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8A16CFC-0363-432B-B576-C496B51CC5D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0CB801-E7E4-49AF-A3C8-F56F88722E8A}"/>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8" name="Footer Placeholder 7">
            <a:extLst>
              <a:ext uri="{FF2B5EF4-FFF2-40B4-BE49-F238E27FC236}">
                <a16:creationId xmlns:a16="http://schemas.microsoft.com/office/drawing/2014/main" id="{B60E8DF2-629A-4315-9438-476CABCD99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9D76F4-E2FB-4E5E-9985-EF47CA39367D}"/>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241220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557B-64D9-4177-A3ED-43FECC7117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FDACCB-DF49-4F7A-8640-C450B70F86F2}"/>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4" name="Footer Placeholder 3">
            <a:extLst>
              <a:ext uri="{FF2B5EF4-FFF2-40B4-BE49-F238E27FC236}">
                <a16:creationId xmlns:a16="http://schemas.microsoft.com/office/drawing/2014/main" id="{EE396B89-FFF8-45D8-9F33-AE572F9EA1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2CBCB0-AB2F-49B3-8B40-2446F9998424}"/>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414894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DBBBF3-17D4-46C3-AA33-CE7B5750BBEE}"/>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3" name="Footer Placeholder 2">
            <a:extLst>
              <a:ext uri="{FF2B5EF4-FFF2-40B4-BE49-F238E27FC236}">
                <a16:creationId xmlns:a16="http://schemas.microsoft.com/office/drawing/2014/main" id="{865ACDB7-6205-47E1-A6CD-F26C88E68D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2DD089-57B5-44F7-8087-5ECBFDC5BDE1}"/>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2433179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606D-CAFC-4AB3-AACD-0EAB0173C4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28CCC9-96D9-467D-A74B-DDCCA7ACC8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15CCAF-386C-4F79-98F7-DECD191C36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8535B80-84AD-444C-A8B6-2784A4F6F2D2}"/>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6" name="Footer Placeholder 5">
            <a:extLst>
              <a:ext uri="{FF2B5EF4-FFF2-40B4-BE49-F238E27FC236}">
                <a16:creationId xmlns:a16="http://schemas.microsoft.com/office/drawing/2014/main" id="{AF149DAE-7C72-42AB-9944-E982E3E4AD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C8B25-2A7F-42F0-A92F-AD71B72776C5}"/>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188343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8A929-DF93-49C7-94D9-639145E8D6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40766C-5407-4139-82B9-D9C34BB61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C71B5D-3597-42E2-AE65-38BA4A4D1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BDFD55F-49F7-4581-85EA-99BDE588B41A}"/>
              </a:ext>
            </a:extLst>
          </p:cNvPr>
          <p:cNvSpPr>
            <a:spLocks noGrp="1"/>
          </p:cNvSpPr>
          <p:nvPr>
            <p:ph type="dt" sz="half" idx="10"/>
          </p:nvPr>
        </p:nvSpPr>
        <p:spPr/>
        <p:txBody>
          <a:bodyPr/>
          <a:lstStyle/>
          <a:p>
            <a:fld id="{ED5480A4-707B-44CD-AE55-A796500AA3E7}" type="datetimeFigureOut">
              <a:rPr lang="en-US" smtClean="0"/>
              <a:t>2017-12-08</a:t>
            </a:fld>
            <a:endParaRPr lang="en-US"/>
          </a:p>
        </p:txBody>
      </p:sp>
      <p:sp>
        <p:nvSpPr>
          <p:cNvPr id="6" name="Footer Placeholder 5">
            <a:extLst>
              <a:ext uri="{FF2B5EF4-FFF2-40B4-BE49-F238E27FC236}">
                <a16:creationId xmlns:a16="http://schemas.microsoft.com/office/drawing/2014/main" id="{9A09961B-2C0B-4F19-98AD-BE5A95A94E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C809A-C55F-4482-A7FA-7F4A41A3D809}"/>
              </a:ext>
            </a:extLst>
          </p:cNvPr>
          <p:cNvSpPr>
            <a:spLocks noGrp="1"/>
          </p:cNvSpPr>
          <p:nvPr>
            <p:ph type="sldNum" sz="quarter" idx="12"/>
          </p:nvPr>
        </p:nvSpPr>
        <p:spPr/>
        <p:txBody>
          <a:bodyPr/>
          <a:lstStyle/>
          <a:p>
            <a:fld id="{087935D4-5660-4FA6-86DA-D4D0F2BEE21A}" type="slidenum">
              <a:rPr lang="en-US" smtClean="0"/>
              <a:t>‹#›</a:t>
            </a:fld>
            <a:endParaRPr lang="en-US"/>
          </a:p>
        </p:txBody>
      </p:sp>
    </p:spTree>
    <p:extLst>
      <p:ext uri="{BB962C8B-B14F-4D97-AF65-F5344CB8AC3E}">
        <p14:creationId xmlns:p14="http://schemas.microsoft.com/office/powerpoint/2010/main" val="4143609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A850D8-1FAF-4497-90E0-839A16CB8C91}"/>
              </a:ext>
            </a:extLst>
          </p:cNvPr>
          <p:cNvSpPr>
            <a:spLocks noGrp="1"/>
          </p:cNvSpPr>
          <p:nvPr>
            <p:ph type="title"/>
          </p:nvPr>
        </p:nvSpPr>
        <p:spPr>
          <a:xfrm>
            <a:off x="838200" y="1"/>
            <a:ext cx="10515600" cy="61514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E19B33-41E7-463C-A2D8-4CF249685960}"/>
              </a:ext>
            </a:extLst>
          </p:cNvPr>
          <p:cNvSpPr>
            <a:spLocks noGrp="1"/>
          </p:cNvSpPr>
          <p:nvPr>
            <p:ph type="body" idx="1"/>
          </p:nvPr>
        </p:nvSpPr>
        <p:spPr>
          <a:xfrm>
            <a:off x="838200" y="698269"/>
            <a:ext cx="10515600" cy="547869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97192-989E-405F-82DC-AFDC04CD8A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5480A4-707B-44CD-AE55-A796500AA3E7}" type="datetimeFigureOut">
              <a:rPr lang="en-US" smtClean="0"/>
              <a:t>2017-12-08</a:t>
            </a:fld>
            <a:endParaRPr lang="en-US"/>
          </a:p>
        </p:txBody>
      </p:sp>
      <p:sp>
        <p:nvSpPr>
          <p:cNvPr id="5" name="Footer Placeholder 4">
            <a:extLst>
              <a:ext uri="{FF2B5EF4-FFF2-40B4-BE49-F238E27FC236}">
                <a16:creationId xmlns:a16="http://schemas.microsoft.com/office/drawing/2014/main" id="{630E0A99-D8A3-4DA7-84C4-39BFE1B7D0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867CC3-25B3-49DC-A587-63ED861BB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35D4-5660-4FA6-86DA-D4D0F2BEE21A}" type="slidenum">
              <a:rPr lang="en-US" smtClean="0"/>
              <a:t>‹#›</a:t>
            </a:fld>
            <a:endParaRPr lang="en-US"/>
          </a:p>
        </p:txBody>
      </p:sp>
    </p:spTree>
    <p:extLst>
      <p:ext uri="{BB962C8B-B14F-4D97-AF65-F5344CB8AC3E}">
        <p14:creationId xmlns:p14="http://schemas.microsoft.com/office/powerpoint/2010/main" val="1450796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1141-B3A8-4E22-B3E2-DF43292FE9BA}"/>
              </a:ext>
            </a:extLst>
          </p:cNvPr>
          <p:cNvSpPr>
            <a:spLocks noGrp="1"/>
          </p:cNvSpPr>
          <p:nvPr>
            <p:ph type="ctrTitle"/>
          </p:nvPr>
        </p:nvSpPr>
        <p:spPr/>
        <p:txBody>
          <a:bodyPr/>
          <a:lstStyle/>
          <a:p>
            <a:r>
              <a:rPr lang="en-US" dirty="0"/>
              <a:t>YBCO/</a:t>
            </a:r>
            <a:r>
              <a:rPr lang="en-US" dirty="0" err="1"/>
              <a:t>Gd</a:t>
            </a:r>
            <a:endParaRPr lang="en-US" dirty="0"/>
          </a:p>
        </p:txBody>
      </p:sp>
      <p:sp>
        <p:nvSpPr>
          <p:cNvPr id="3" name="Subtitle 2">
            <a:extLst>
              <a:ext uri="{FF2B5EF4-FFF2-40B4-BE49-F238E27FC236}">
                <a16:creationId xmlns:a16="http://schemas.microsoft.com/office/drawing/2014/main" id="{6730326C-338E-4961-B8CB-B837533D311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26753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F477C-83BF-4C83-8475-452F0B999159}"/>
              </a:ext>
            </a:extLst>
          </p:cNvPr>
          <p:cNvSpPr>
            <a:spLocks noGrp="1"/>
          </p:cNvSpPr>
          <p:nvPr>
            <p:ph type="title"/>
          </p:nvPr>
        </p:nvSpPr>
        <p:spPr/>
        <p:txBody>
          <a:bodyPr>
            <a:normAutofit fontScale="90000"/>
          </a:bodyPr>
          <a:lstStyle/>
          <a:p>
            <a:r>
              <a:rPr lang="en-US" dirty="0"/>
              <a:t>Magnetometry</a:t>
            </a:r>
          </a:p>
        </p:txBody>
      </p:sp>
      <p:pic>
        <p:nvPicPr>
          <p:cNvPr id="8" name="Picture 7">
            <a:extLst>
              <a:ext uri="{FF2B5EF4-FFF2-40B4-BE49-F238E27FC236}">
                <a16:creationId xmlns:a16="http://schemas.microsoft.com/office/drawing/2014/main" id="{535906A9-869B-4D79-9CAE-69391D18E2FD}"/>
              </a:ext>
            </a:extLst>
          </p:cNvPr>
          <p:cNvPicPr>
            <a:picLocks noChangeAspect="1"/>
          </p:cNvPicPr>
          <p:nvPr/>
        </p:nvPicPr>
        <p:blipFill>
          <a:blip r:embed="rId2"/>
          <a:stretch>
            <a:fillRect/>
          </a:stretch>
        </p:blipFill>
        <p:spPr>
          <a:xfrm>
            <a:off x="200420" y="1047750"/>
            <a:ext cx="6911763" cy="5505449"/>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1A80FA0-AC2E-40A0-8A9F-F9DB1B2010DD}"/>
                  </a:ext>
                </a:extLst>
              </p:cNvPr>
              <p:cNvSpPr txBox="1"/>
              <p:nvPr/>
            </p:nvSpPr>
            <p:spPr>
              <a:xfrm>
                <a:off x="7439024" y="971246"/>
                <a:ext cx="455255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Normalized by the moment at </a:t>
                </a:r>
                <a14:m>
                  <m:oMath xmlns:m="http://schemas.openxmlformats.org/officeDocument/2006/math">
                    <m:r>
                      <a:rPr lang="en-US" b="0" i="1" smtClean="0">
                        <a:latin typeface="Cambria Math" panose="02040503050406030204" pitchFamily="18" charset="0"/>
                      </a:rPr>
                      <m:t>5 </m:t>
                    </m:r>
                    <m:r>
                      <m:rPr>
                        <m:sty m:val="p"/>
                      </m:rPr>
                      <a:rPr lang="en-US" b="0" i="0" smtClean="0">
                        <a:latin typeface="Cambria Math" panose="02040503050406030204" pitchFamily="18" charset="0"/>
                      </a:rPr>
                      <m:t>K</m:t>
                    </m:r>
                  </m:oMath>
                </a14:m>
                <a:r>
                  <a:rPr lang="en-US" dirty="0"/>
                  <a:t>, the transition becomes much easier to see. </a:t>
                </a:r>
                <a:r>
                  <a:rPr lang="en-US" dirty="0" err="1"/>
                  <a:t>Gd</a:t>
                </a:r>
                <a:r>
                  <a:rPr lang="en-US" dirty="0"/>
                  <a:t> (20 nm) sample omitted here, as it didn’t change from </a:t>
                </a:r>
                <a14:m>
                  <m:oMath xmlns:m="http://schemas.openxmlformats.org/officeDocument/2006/math">
                    <m:r>
                      <a:rPr lang="en-US" b="0" i="1" smtClean="0">
                        <a:latin typeface="Cambria Math" panose="02040503050406030204" pitchFamily="18" charset="0"/>
                      </a:rPr>
                      <m:t>5−100 </m:t>
                    </m:r>
                    <m:r>
                      <m:rPr>
                        <m:sty m:val="p"/>
                      </m:rPr>
                      <a:rPr lang="en-US" b="0" i="0" smtClean="0">
                        <a:latin typeface="Cambria Math" panose="02040503050406030204" pitchFamily="18" charset="0"/>
                      </a:rPr>
                      <m:t>K</m:t>
                    </m:r>
                  </m:oMath>
                </a14:m>
                <a:r>
                  <a:rPr lang="en-US" dirty="0"/>
                  <a:t> (to within the noise of the MPMS)</a:t>
                </a:r>
              </a:p>
            </p:txBody>
          </p:sp>
        </mc:Choice>
        <mc:Fallback xmlns="">
          <p:sp>
            <p:nvSpPr>
              <p:cNvPr id="9" name="TextBox 8">
                <a:extLst>
                  <a:ext uri="{FF2B5EF4-FFF2-40B4-BE49-F238E27FC236}">
                    <a16:creationId xmlns:a16="http://schemas.microsoft.com/office/drawing/2014/main" id="{51A80FA0-AC2E-40A0-8A9F-F9DB1B2010DD}"/>
                  </a:ext>
                </a:extLst>
              </p:cNvPr>
              <p:cNvSpPr txBox="1">
                <a:spLocks noRot="1" noChangeAspect="1" noMove="1" noResize="1" noEditPoints="1" noAdjustHandles="1" noChangeArrowheads="1" noChangeShapeType="1" noTextEdit="1"/>
              </p:cNvSpPr>
              <p:nvPr/>
            </p:nvSpPr>
            <p:spPr>
              <a:xfrm>
                <a:off x="7439024" y="971246"/>
                <a:ext cx="4552555" cy="1477328"/>
              </a:xfrm>
              <a:prstGeom prst="rect">
                <a:avLst/>
              </a:prstGeom>
              <a:blipFill>
                <a:blip r:embed="rId3"/>
                <a:stretch>
                  <a:fillRect l="-803" t="-2058" r="-1205" b="-53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7AAE3B-2949-47AC-AF6E-EC66B171EE67}"/>
                  </a:ext>
                </a:extLst>
              </p:cNvPr>
              <p:cNvSpPr txBox="1"/>
              <p:nvPr/>
            </p:nvSpPr>
            <p:spPr>
              <a:xfrm>
                <a:off x="3010897" y="678418"/>
                <a:ext cx="17420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=5 </m:t>
                      </m:r>
                      <m:r>
                        <a:rPr lang="en-US" b="0" i="1" smtClean="0">
                          <a:latin typeface="Cambria Math" panose="02040503050406030204" pitchFamily="18" charset="0"/>
                        </a:rPr>
                        <m:t>𝐾</m:t>
                      </m:r>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947AAE3B-2949-47AC-AF6E-EC66B171EE67}"/>
                  </a:ext>
                </a:extLst>
              </p:cNvPr>
              <p:cNvSpPr txBox="1">
                <a:spLocks noRot="1" noChangeAspect="1" noMove="1" noResize="1" noEditPoints="1" noAdjustHandles="1" noChangeArrowheads="1" noChangeShapeType="1" noTextEdit="1"/>
              </p:cNvSpPr>
              <p:nvPr/>
            </p:nvSpPr>
            <p:spPr>
              <a:xfrm>
                <a:off x="3010897" y="678418"/>
                <a:ext cx="1742080" cy="369332"/>
              </a:xfrm>
              <a:prstGeom prst="rect">
                <a:avLst/>
              </a:prstGeom>
              <a:blipFill>
                <a:blip r:embed="rId4"/>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669423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360FD-2D26-4A49-8848-7A6EEF551D04}"/>
              </a:ext>
            </a:extLst>
          </p:cNvPr>
          <p:cNvSpPr>
            <a:spLocks noGrp="1"/>
          </p:cNvSpPr>
          <p:nvPr>
            <p:ph type="title"/>
          </p:nvPr>
        </p:nvSpPr>
        <p:spPr/>
        <p:txBody>
          <a:bodyPr>
            <a:normAutofit fontScale="90000"/>
          </a:bodyPr>
          <a:lstStyle/>
          <a:p>
            <a:r>
              <a:rPr lang="en-US" dirty="0"/>
              <a:t>Summary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12C08-4D33-41B6-A76F-3A60A44223FB}"/>
                  </a:ext>
                </a:extLst>
              </p:cNvPr>
              <p:cNvSpPr>
                <a:spLocks noGrp="1"/>
              </p:cNvSpPr>
              <p:nvPr>
                <p:ph idx="1"/>
              </p:nvPr>
            </p:nvSpPr>
            <p:spPr/>
            <p:txBody>
              <a:bodyPr>
                <a:normAutofit fontScale="92500" lnSpcReduction="10000"/>
              </a:bodyPr>
              <a:lstStyle/>
              <a:p>
                <a:pPr algn="just"/>
                <a:r>
                  <a:rPr lang="en-US" sz="2000" dirty="0"/>
                  <a:t>We can remove oxygen from 100 nm thick YBCO, significantly altering the superconducting properties of the films. Fluorescence Yield XAS suggests the oxygen is coming from the </a:t>
                </a:r>
                <a:r>
                  <a:rPr lang="en-US" sz="2000" dirty="0" err="1"/>
                  <a:t>CuO</a:t>
                </a:r>
                <a:r>
                  <a:rPr lang="en-US" sz="2000" dirty="0"/>
                  <a:t> chains, which play an important role in enabling superconductivity. A characteristic reduction in Cu valence is observed with increasing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𝐺𝑑</m:t>
                        </m:r>
                      </m:sub>
                    </m:sSub>
                  </m:oMath>
                </a14:m>
                <a:r>
                  <a:rPr lang="en-US" sz="2000" dirty="0"/>
                  <a:t>, in agreement with our previous studies of </a:t>
                </a:r>
                <a:r>
                  <a:rPr lang="en-US" sz="2000" dirty="0" err="1"/>
                  <a:t>Gd</a:t>
                </a:r>
                <a:r>
                  <a:rPr lang="en-US" sz="2000" dirty="0"/>
                  <a:t>-capped perovskites.</a:t>
                </a:r>
              </a:p>
              <a:p>
                <a:pPr algn="just"/>
                <a:r>
                  <a:rPr lang="en-US" sz="2000" dirty="0"/>
                  <a:t>ZFC measurements of the magnetic moment show a large suppression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oMath>
                </a14:m>
                <a:r>
                  <a:rPr lang="en-US" sz="2000" dirty="0"/>
                  <a:t>, and a broadening of the transition. This is consistent with the coexistence of multiple hole-doping levels in the film, each with its own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𝑇</m:t>
                        </m:r>
                      </m:e>
                      <m:sub>
                        <m:r>
                          <a:rPr lang="en-US" sz="2000" b="0" i="1" smtClean="0">
                            <a:latin typeface="Cambria Math" panose="02040503050406030204" pitchFamily="18" charset="0"/>
                          </a:rPr>
                          <m:t>𝑐</m:t>
                        </m:r>
                      </m:sub>
                    </m:sSub>
                  </m:oMath>
                </a14:m>
                <a:r>
                  <a:rPr lang="en-US" sz="2000" dirty="0"/>
                  <a:t>. The complete suppression of the transition corresponds to a reduction in the doping level below 0.05 holes/Cu in the 20 nm </a:t>
                </a:r>
                <a:r>
                  <a:rPr lang="en-US" sz="2000" dirty="0" err="1"/>
                  <a:t>Gd</a:t>
                </a:r>
                <a:r>
                  <a:rPr lang="en-US" sz="2000" dirty="0"/>
                  <a:t>-capped film.</a:t>
                </a:r>
              </a:p>
              <a:p>
                <a:pPr algn="just"/>
                <a:r>
                  <a:rPr lang="en-US" sz="2000" dirty="0"/>
                  <a:t>We observe a new peak in the </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panose="02040503050406030204" pitchFamily="18" charset="0"/>
                          </a:rPr>
                          <m:t>00</m:t>
                        </m:r>
                        <m:r>
                          <a:rPr lang="en-US" sz="2000" b="0" i="1" smtClean="0">
                            <a:latin typeface="Cambria Math" panose="02040503050406030204" pitchFamily="18" charset="0"/>
                          </a:rPr>
                          <m:t>𝑙</m:t>
                        </m:r>
                      </m:e>
                    </m:d>
                    <m:r>
                      <a:rPr lang="en-US" sz="2000" b="0" i="1" smtClean="0">
                        <a:latin typeface="Cambria Math" panose="02040503050406030204" pitchFamily="18" charset="0"/>
                      </a:rPr>
                      <m:t> </m:t>
                    </m:r>
                    <m:r>
                      <a:rPr lang="en-US" sz="2000" b="0" i="1" smtClean="0">
                        <a:latin typeface="Cambria Math" panose="02040503050406030204" pitchFamily="18" charset="0"/>
                      </a:rPr>
                      <m:t>𝜃</m:t>
                    </m:r>
                    <m:r>
                      <a:rPr lang="en-US" sz="2000" b="0" i="1" smtClean="0">
                        <a:latin typeface="Cambria Math" panose="02040503050406030204" pitchFamily="18" charset="0"/>
                      </a:rPr>
                      <m:t>−2</m:t>
                    </m:r>
                    <m:r>
                      <a:rPr lang="en-US" sz="2000" b="0" i="1" smtClean="0">
                        <a:latin typeface="Cambria Math" panose="02040503050406030204" pitchFamily="18" charset="0"/>
                      </a:rPr>
                      <m:t>𝜃</m:t>
                    </m:r>
                  </m:oMath>
                </a14:m>
                <a:r>
                  <a:rPr lang="en-US" sz="2000" dirty="0"/>
                  <a:t> scans which emerges alongside the YBCO peak starting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𝐺𝑑</m:t>
                        </m:r>
                      </m:sub>
                    </m:sSub>
                    <m:r>
                      <a:rPr lang="en-US" sz="2000" b="0" i="1" smtClean="0">
                        <a:latin typeface="Cambria Math" panose="02040503050406030204" pitchFamily="18" charset="0"/>
                      </a:rPr>
                      <m:t>=7</m:t>
                    </m:r>
                  </m:oMath>
                </a14:m>
                <a:r>
                  <a:rPr lang="en-US" sz="2000" dirty="0"/>
                  <a:t> nm. This peak is broad, indicating this phase is more disordered than the parent YBCO</a:t>
                </a:r>
                <a:r>
                  <a:rPr lang="en-US" sz="2000" baseline="-25000" dirty="0"/>
                  <a:t>7-</a:t>
                </a:r>
                <a14:m>
                  <m:oMath xmlns:m="http://schemas.openxmlformats.org/officeDocument/2006/math">
                    <m:r>
                      <a:rPr lang="en-US" sz="2000" b="0" i="1" baseline="-25000" smtClean="0">
                        <a:latin typeface="Cambria Math" panose="02040503050406030204" pitchFamily="18" charset="0"/>
                      </a:rPr>
                      <m:t>𝛿</m:t>
                    </m:r>
                  </m:oMath>
                </a14:m>
                <a:r>
                  <a:rPr lang="en-US" sz="2000" dirty="0"/>
                  <a:t> film, and its </a:t>
                </a:r>
                <a:r>
                  <a:rPr lang="en-US" sz="2000" i="1" dirty="0"/>
                  <a:t>c</a:t>
                </a:r>
                <a:r>
                  <a:rPr lang="en-US" sz="2000" dirty="0"/>
                  <a:t>-axis lattice constant is large: 12.2271 Å, much larger than reported lattice parameters for the tetragonal oxygen-deficient phase </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𝛿</m:t>
                    </m:r>
                    <m:r>
                      <a:rPr lang="en-US" sz="2000" b="0" i="1" smtClean="0">
                        <a:latin typeface="Cambria Math" panose="02040503050406030204" pitchFamily="18" charset="0"/>
                      </a:rPr>
                      <m:t>&gt;0.5)</m:t>
                    </m:r>
                  </m:oMath>
                </a14:m>
                <a:r>
                  <a:rPr lang="en-US" sz="2000" dirty="0"/>
                  <a:t>. In conjunction, we observe a new Cu</a:t>
                </a:r>
                <a:r>
                  <a:rPr lang="en-US" sz="2000" baseline="30000" dirty="0"/>
                  <a:t>1+</a:t>
                </a:r>
                <a:r>
                  <a:rPr lang="en-US" sz="2000" dirty="0"/>
                  <a:t> resonance in the absorption spectra, confirming the new phase has a reduced Cu valence, a result of oxygen removal from the film.</a:t>
                </a:r>
              </a:p>
              <a:p>
                <a:pPr marL="0" indent="0" algn="just">
                  <a:buNone/>
                </a:pPr>
                <a:r>
                  <a:rPr lang="en-US" sz="2000" dirty="0"/>
                  <a:t>Stuff to do:</a:t>
                </a:r>
              </a:p>
              <a:p>
                <a:pPr algn="just"/>
                <a:r>
                  <a:rPr lang="en-US" sz="2000" dirty="0"/>
                  <a:t>Finalize PNR fits, extract oxygen content from nuclear SLDs.</a:t>
                </a:r>
              </a:p>
              <a:p>
                <a:pPr algn="just"/>
                <a:r>
                  <a:rPr lang="en-US" sz="2000" dirty="0"/>
                  <a:t>Cross-sectional TEM will allow us to image the oxygen deficient phase in real space, and confirm coexistence of regions with different oxygen doping levels. Maria Varela from Madrid has agreed to do this in January.</a:t>
                </a:r>
              </a:p>
            </p:txBody>
          </p:sp>
        </mc:Choice>
        <mc:Fallback xmlns="">
          <p:sp>
            <p:nvSpPr>
              <p:cNvPr id="3" name="Content Placeholder 2">
                <a:extLst>
                  <a:ext uri="{FF2B5EF4-FFF2-40B4-BE49-F238E27FC236}">
                    <a16:creationId xmlns:a16="http://schemas.microsoft.com/office/drawing/2014/main" id="{E7212C08-4D33-41B6-A76F-3A60A44223FB}"/>
                  </a:ext>
                </a:extLst>
              </p:cNvPr>
              <p:cNvSpPr>
                <a:spLocks noGrp="1" noRot="1" noChangeAspect="1" noMove="1" noResize="1" noEditPoints="1" noAdjustHandles="1" noChangeArrowheads="1" noChangeShapeType="1" noTextEdit="1"/>
              </p:cNvSpPr>
              <p:nvPr>
                <p:ph idx="1"/>
              </p:nvPr>
            </p:nvSpPr>
            <p:spPr>
              <a:blipFill>
                <a:blip r:embed="rId2"/>
                <a:stretch>
                  <a:fillRect l="-580" t="-1451" r="-522"/>
                </a:stretch>
              </a:blipFill>
            </p:spPr>
            <p:txBody>
              <a:bodyPr/>
              <a:lstStyle/>
              <a:p>
                <a:r>
                  <a:rPr lang="en-US">
                    <a:noFill/>
                  </a:rPr>
                  <a:t> </a:t>
                </a:r>
              </a:p>
            </p:txBody>
          </p:sp>
        </mc:Fallback>
      </mc:AlternateContent>
    </p:spTree>
    <p:extLst>
      <p:ext uri="{BB962C8B-B14F-4D97-AF65-F5344CB8AC3E}">
        <p14:creationId xmlns:p14="http://schemas.microsoft.com/office/powerpoint/2010/main" val="389868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4A555C8-139E-422E-98E3-4944C1B1423B}"/>
              </a:ext>
            </a:extLst>
          </p:cNvPr>
          <p:cNvSpPr/>
          <p:nvPr/>
        </p:nvSpPr>
        <p:spPr>
          <a:xfrm>
            <a:off x="7068626" y="518421"/>
            <a:ext cx="4938216" cy="633957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68DDB864-ED4C-486C-8EAE-41109ACB3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5521" y="1529696"/>
            <a:ext cx="4675944" cy="5258793"/>
          </a:xfrm>
          <a:prstGeom prst="rect">
            <a:avLst/>
          </a:prstGeom>
        </p:spPr>
      </p:pic>
      <p:sp>
        <p:nvSpPr>
          <p:cNvPr id="2" name="Title 1">
            <a:extLst>
              <a:ext uri="{FF2B5EF4-FFF2-40B4-BE49-F238E27FC236}">
                <a16:creationId xmlns:a16="http://schemas.microsoft.com/office/drawing/2014/main" id="{97B4A785-A65B-46CD-A52B-77578BD4990C}"/>
              </a:ext>
            </a:extLst>
          </p:cNvPr>
          <p:cNvSpPr>
            <a:spLocks noGrp="1"/>
          </p:cNvSpPr>
          <p:nvPr>
            <p:ph type="title"/>
          </p:nvPr>
        </p:nvSpPr>
        <p:spPr/>
        <p:txBody>
          <a:bodyPr>
            <a:normAutofit fontScale="90000"/>
          </a:bodyPr>
          <a:lstStyle/>
          <a:p>
            <a:r>
              <a:rPr lang="en-US" dirty="0"/>
              <a:t>Background – Previous Studies</a:t>
            </a:r>
          </a:p>
        </p:txBody>
      </p:sp>
      <p:sp>
        <p:nvSpPr>
          <p:cNvPr id="8" name="TextBox 7">
            <a:extLst>
              <a:ext uri="{FF2B5EF4-FFF2-40B4-BE49-F238E27FC236}">
                <a16:creationId xmlns:a16="http://schemas.microsoft.com/office/drawing/2014/main" id="{0800F0FC-E54C-423D-941D-4499EE608746}"/>
              </a:ext>
            </a:extLst>
          </p:cNvPr>
          <p:cNvSpPr txBox="1"/>
          <p:nvPr/>
        </p:nvSpPr>
        <p:spPr>
          <a:xfrm>
            <a:off x="119100" y="557245"/>
            <a:ext cx="6814114" cy="329320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Previous work on La</a:t>
            </a:r>
            <a:r>
              <a:rPr lang="en-US" sz="1600" baseline="-25000" dirty="0"/>
              <a:t>0.7</a:t>
            </a:r>
            <a:r>
              <a:rPr lang="en-US" sz="1600" dirty="0"/>
              <a:t>Sr</a:t>
            </a:r>
            <a:r>
              <a:rPr lang="en-US" sz="1600" baseline="-25000" dirty="0"/>
              <a:t>0.3</a:t>
            </a:r>
            <a:r>
              <a:rPr lang="en-US" sz="1600" dirty="0"/>
              <a:t>MnO</a:t>
            </a:r>
            <a:r>
              <a:rPr lang="en-US" sz="1600" baseline="-25000" dirty="0"/>
              <a:t>3</a:t>
            </a:r>
            <a:r>
              <a:rPr lang="en-US" sz="1600" dirty="0"/>
              <a:t>/</a:t>
            </a:r>
            <a:r>
              <a:rPr lang="en-US" sz="1600" dirty="0" err="1"/>
              <a:t>Gd</a:t>
            </a:r>
            <a:r>
              <a:rPr lang="en-US" sz="1600" dirty="0"/>
              <a:t> and La</a:t>
            </a:r>
            <a:r>
              <a:rPr lang="en-US" sz="1600" baseline="-25000" dirty="0"/>
              <a:t>0.7</a:t>
            </a:r>
            <a:r>
              <a:rPr lang="en-US" sz="1600" dirty="0"/>
              <a:t>Sr</a:t>
            </a:r>
            <a:r>
              <a:rPr lang="en-US" sz="1600" baseline="-25000" dirty="0"/>
              <a:t>0.3</a:t>
            </a:r>
            <a:r>
              <a:rPr lang="en-US" sz="1600" dirty="0"/>
              <a:t>CoO</a:t>
            </a:r>
            <a:r>
              <a:rPr lang="en-US" sz="1600" baseline="-25000" dirty="0"/>
              <a:t>3</a:t>
            </a:r>
            <a:r>
              <a:rPr lang="en-US" sz="1600" dirty="0"/>
              <a:t>/</a:t>
            </a:r>
            <a:r>
              <a:rPr lang="en-US" sz="1600" dirty="0" err="1"/>
              <a:t>Gd</a:t>
            </a:r>
            <a:r>
              <a:rPr lang="en-US" sz="1600" dirty="0"/>
              <a:t> perovskite systems [1-2], as well as an exchange-coupled </a:t>
            </a:r>
            <a:r>
              <a:rPr lang="en-US" sz="1600" dirty="0" err="1"/>
              <a:t>NiCoO</a:t>
            </a:r>
            <a:r>
              <a:rPr lang="en-US" sz="1600" dirty="0"/>
              <a:t>/</a:t>
            </a:r>
            <a:r>
              <a:rPr lang="en-US" sz="1600" dirty="0" err="1"/>
              <a:t>GdFe</a:t>
            </a:r>
            <a:r>
              <a:rPr lang="en-US" sz="1600" dirty="0"/>
              <a:t> bilayer [3], has shown that </a:t>
            </a:r>
            <a:r>
              <a:rPr lang="en-US" sz="1600" dirty="0" err="1"/>
              <a:t>Gd</a:t>
            </a:r>
            <a:r>
              <a:rPr lang="en-US" sz="1600" dirty="0"/>
              <a:t> capping layers can significantly alter the oxygen distribution in the oxide film underneath. </a:t>
            </a:r>
          </a:p>
          <a:p>
            <a:pPr marL="285750" indent="-285750" algn="just">
              <a:buFont typeface="Arial" panose="020B0604020202020204" pitchFamily="34" charset="0"/>
              <a:buChar char="•"/>
            </a:pPr>
            <a:r>
              <a:rPr lang="en-US" sz="1600" dirty="0" err="1"/>
              <a:t>Gd</a:t>
            </a:r>
            <a:r>
              <a:rPr lang="en-US" sz="1600" dirty="0"/>
              <a:t>, which has an extremely high oxygen affinity due to its low work function and large enthalpy of formation (of Gd</a:t>
            </a:r>
            <a:r>
              <a:rPr lang="en-US" sz="1600" baseline="-25000" dirty="0"/>
              <a:t>2</a:t>
            </a:r>
            <a:r>
              <a:rPr lang="en-US" sz="1600" dirty="0"/>
              <a:t>O</a:t>
            </a:r>
            <a:r>
              <a:rPr lang="en-US" sz="1600" baseline="-25000" dirty="0"/>
              <a:t>3</a:t>
            </a:r>
            <a:r>
              <a:rPr lang="en-US" sz="1600" dirty="0"/>
              <a:t>), initiates a room-temperature solid state redox reaction at the interface. Combined with the high ionic conductivity of Gd</a:t>
            </a:r>
            <a:r>
              <a:rPr lang="en-US" sz="1600" baseline="-25000" dirty="0"/>
              <a:t>2</a:t>
            </a:r>
            <a:r>
              <a:rPr lang="en-US" sz="1600" dirty="0"/>
              <a:t>O</a:t>
            </a:r>
            <a:r>
              <a:rPr lang="en-US" sz="1600" baseline="-25000" dirty="0"/>
              <a:t>3</a:t>
            </a:r>
            <a:r>
              <a:rPr lang="en-US" sz="1600" dirty="0"/>
              <a:t> [4], these effects can lead to significant oxygen migration from the underlying film toward the interface, introducing oxygen vacancies. </a:t>
            </a:r>
          </a:p>
          <a:p>
            <a:pPr marL="285750" indent="-285750" algn="just">
              <a:buFont typeface="Arial" panose="020B0604020202020204" pitchFamily="34" charset="0"/>
              <a:buChar char="•"/>
            </a:pPr>
            <a:r>
              <a:rPr lang="en-US" sz="1600" dirty="0"/>
              <a:t>These studies have shown large changes in transport properties and magnetic behavior, as well as the unusual formation of stable oxygen deficient phases (Brownmillerite) at room temperature.</a:t>
            </a:r>
          </a:p>
        </p:txBody>
      </p:sp>
      <p:sp>
        <p:nvSpPr>
          <p:cNvPr id="20" name="TextBox 19">
            <a:extLst>
              <a:ext uri="{FF2B5EF4-FFF2-40B4-BE49-F238E27FC236}">
                <a16:creationId xmlns:a16="http://schemas.microsoft.com/office/drawing/2014/main" id="{EB92128B-6E9A-44A2-B257-81B037EF4905}"/>
              </a:ext>
            </a:extLst>
          </p:cNvPr>
          <p:cNvSpPr txBox="1"/>
          <p:nvPr/>
        </p:nvSpPr>
        <p:spPr>
          <a:xfrm>
            <a:off x="7486341" y="1023491"/>
            <a:ext cx="1962076" cy="523220"/>
          </a:xfrm>
          <a:prstGeom prst="rect">
            <a:avLst/>
          </a:prstGeom>
          <a:noFill/>
        </p:spPr>
        <p:txBody>
          <a:bodyPr wrap="none" rtlCol="0">
            <a:spAutoFit/>
          </a:bodyPr>
          <a:lstStyle/>
          <a:p>
            <a:pPr algn="ctr"/>
            <a:r>
              <a:rPr lang="en-US" sz="1400" dirty="0"/>
              <a:t>Before </a:t>
            </a:r>
            <a:r>
              <a:rPr lang="en-US" sz="1400" dirty="0" err="1"/>
              <a:t>Gd</a:t>
            </a:r>
            <a:r>
              <a:rPr lang="en-US" sz="1400" dirty="0"/>
              <a:t> deposition:</a:t>
            </a:r>
          </a:p>
          <a:p>
            <a:pPr algn="ctr"/>
            <a:r>
              <a:rPr lang="en-US" sz="1400" dirty="0"/>
              <a:t>Perovskite La</a:t>
            </a:r>
            <a:r>
              <a:rPr lang="en-US" sz="1400" baseline="-25000" dirty="0"/>
              <a:t>0.7</a:t>
            </a:r>
            <a:r>
              <a:rPr lang="en-US" sz="1400" dirty="0"/>
              <a:t>Sr</a:t>
            </a:r>
            <a:r>
              <a:rPr lang="en-US" sz="1400" baseline="-25000" dirty="0"/>
              <a:t>0.3</a:t>
            </a:r>
            <a:r>
              <a:rPr lang="en-US" sz="1400" dirty="0"/>
              <a:t>CoO</a:t>
            </a:r>
            <a:r>
              <a:rPr lang="en-US" sz="1400" baseline="-25000" dirty="0"/>
              <a:t>3</a:t>
            </a:r>
          </a:p>
        </p:txBody>
      </p:sp>
      <p:sp>
        <p:nvSpPr>
          <p:cNvPr id="21" name="TextBox 20">
            <a:extLst>
              <a:ext uri="{FF2B5EF4-FFF2-40B4-BE49-F238E27FC236}">
                <a16:creationId xmlns:a16="http://schemas.microsoft.com/office/drawing/2014/main" id="{BAC8D2F9-3ABE-4F54-BCC9-7B5DF9283018}"/>
              </a:ext>
            </a:extLst>
          </p:cNvPr>
          <p:cNvSpPr txBox="1"/>
          <p:nvPr/>
        </p:nvSpPr>
        <p:spPr>
          <a:xfrm>
            <a:off x="9692633" y="1011554"/>
            <a:ext cx="2380267" cy="523220"/>
          </a:xfrm>
          <a:prstGeom prst="rect">
            <a:avLst/>
          </a:prstGeom>
          <a:noFill/>
        </p:spPr>
        <p:txBody>
          <a:bodyPr wrap="square" rtlCol="0">
            <a:spAutoFit/>
          </a:bodyPr>
          <a:lstStyle/>
          <a:p>
            <a:pPr algn="ctr"/>
            <a:r>
              <a:rPr lang="en-US" sz="1400" dirty="0"/>
              <a:t>After </a:t>
            </a:r>
            <a:r>
              <a:rPr lang="en-US" sz="1400" dirty="0" err="1"/>
              <a:t>Gd</a:t>
            </a:r>
            <a:r>
              <a:rPr lang="en-US" sz="1400" dirty="0"/>
              <a:t> deposition:</a:t>
            </a:r>
          </a:p>
          <a:p>
            <a:pPr algn="ctr"/>
            <a:r>
              <a:rPr lang="en-US" sz="1400" dirty="0"/>
              <a:t>Brownmillerite La</a:t>
            </a:r>
            <a:r>
              <a:rPr lang="en-US" sz="1400" baseline="-25000" dirty="0"/>
              <a:t>0.7</a:t>
            </a:r>
            <a:r>
              <a:rPr lang="en-US" sz="1400" dirty="0"/>
              <a:t>Sr</a:t>
            </a:r>
            <a:r>
              <a:rPr lang="en-US" sz="1400" baseline="-25000" dirty="0"/>
              <a:t>0.3</a:t>
            </a:r>
            <a:r>
              <a:rPr lang="en-US" sz="1400" dirty="0"/>
              <a:t>CoO</a:t>
            </a:r>
            <a:r>
              <a:rPr lang="en-US" sz="1400" baseline="-25000" dirty="0"/>
              <a:t>2.5</a:t>
            </a:r>
          </a:p>
        </p:txBody>
      </p:sp>
      <p:sp>
        <p:nvSpPr>
          <p:cNvPr id="22" name="TextBox 21">
            <a:extLst>
              <a:ext uri="{FF2B5EF4-FFF2-40B4-BE49-F238E27FC236}">
                <a16:creationId xmlns:a16="http://schemas.microsoft.com/office/drawing/2014/main" id="{1E6B3AA0-5FE8-4BAC-B770-F20634C821DA}"/>
              </a:ext>
            </a:extLst>
          </p:cNvPr>
          <p:cNvSpPr txBox="1"/>
          <p:nvPr/>
        </p:nvSpPr>
        <p:spPr>
          <a:xfrm>
            <a:off x="185158" y="4047239"/>
            <a:ext cx="6695238" cy="2631490"/>
          </a:xfrm>
          <a:prstGeom prst="rect">
            <a:avLst/>
          </a:prstGeom>
          <a:noFill/>
        </p:spPr>
        <p:txBody>
          <a:bodyPr wrap="square" rtlCol="0">
            <a:spAutoFit/>
          </a:bodyPr>
          <a:lstStyle/>
          <a:p>
            <a:pPr algn="just"/>
            <a:r>
              <a:rPr lang="de-DE" sz="1100" dirty="0"/>
              <a:t>[1] </a:t>
            </a:r>
            <a:r>
              <a:rPr lang="en-US" sz="1100" dirty="0"/>
              <a:t>Alexander J. Grutter, Dustin A. Gilbert, Elke </a:t>
            </a:r>
            <a:r>
              <a:rPr lang="en-US" sz="1100" dirty="0" err="1"/>
              <a:t>Arenholz</a:t>
            </a:r>
            <a:r>
              <a:rPr lang="en-US" sz="1100" dirty="0"/>
              <a:t>, Kai Liu, Brain B. </a:t>
            </a:r>
            <a:r>
              <a:rPr lang="en-US" sz="1100" dirty="0" err="1"/>
              <a:t>Maranville</a:t>
            </a:r>
            <a:r>
              <a:rPr lang="en-US" sz="1100" dirty="0"/>
              <a:t>, Julie Borchers, Brian J. Kirby "Reversible Control of Magnetism in La0.67Sr0.33MnO3 Through Chemically-Induced Oxygen Migration" Applied Physics Letters 108, 082405 (2016).</a:t>
            </a:r>
            <a:endParaRPr lang="de-DE" sz="1100" dirty="0"/>
          </a:p>
          <a:p>
            <a:pPr algn="just"/>
            <a:endParaRPr lang="de-DE" sz="1100" dirty="0"/>
          </a:p>
          <a:p>
            <a:pPr algn="just"/>
            <a:r>
              <a:rPr lang="de-DE" sz="1100" dirty="0"/>
              <a:t>[2] Dustin A. Gilbert, Alexander J. Grutter, Peyton D. Murray, Rajesh V. Chopdekar, Alexander M. Kane, Aleksey L. Ionin, Michael S. Lee, Steven R. Spurgeon, Brian J. Kirby, Brian B. Maranville, Alpha T. N’Diaye, Apurva Mehta, Elke Arenholz, Kai Liu, Yayoi Takamura, and Julie A. Borchers, “Ionic Tunic of Cobaltites at the Nanoscale“, Submitted.</a:t>
            </a:r>
            <a:endParaRPr lang="en-US" sz="1100" dirty="0"/>
          </a:p>
          <a:p>
            <a:pPr algn="just"/>
            <a:endParaRPr lang="en-US" sz="1100" dirty="0"/>
          </a:p>
          <a:p>
            <a:pPr algn="just"/>
            <a:r>
              <a:rPr lang="en-US" sz="1100" dirty="0"/>
              <a:t>[3] Dustin A. Gilbert, J. </a:t>
            </a:r>
            <a:r>
              <a:rPr lang="en-US" sz="1100" dirty="0" err="1"/>
              <a:t>Olamit</a:t>
            </a:r>
            <a:r>
              <a:rPr lang="en-US" sz="1100" dirty="0"/>
              <a:t>, R. K. Dumas, B. J. Kirby, A. J. Grutter, B. B. </a:t>
            </a:r>
            <a:r>
              <a:rPr lang="en-US" sz="1100" dirty="0" err="1"/>
              <a:t>Maranville</a:t>
            </a:r>
            <a:r>
              <a:rPr lang="en-US" sz="1100" dirty="0"/>
              <a:t>, E. </a:t>
            </a:r>
            <a:r>
              <a:rPr lang="en-US" sz="1100" dirty="0" err="1"/>
              <a:t>Arenholz</a:t>
            </a:r>
            <a:r>
              <a:rPr lang="en-US" sz="1100" dirty="0"/>
              <a:t>, J. A. Borchers, and Kai Liu, “Tunable Positive Exchange Bias via Redox-Driven Oxygen Migration”, Nature Communications, 7, 11050 (2016).</a:t>
            </a:r>
          </a:p>
          <a:p>
            <a:pPr algn="just"/>
            <a:endParaRPr lang="en-US" sz="1100" dirty="0"/>
          </a:p>
          <a:p>
            <a:pPr algn="just"/>
            <a:r>
              <a:rPr lang="en-US" sz="1100" dirty="0"/>
              <a:t>[4] Dustin A. Gilbert, Alexander. J Grutter, Elke </a:t>
            </a:r>
            <a:r>
              <a:rPr lang="en-US" sz="1100" dirty="0" err="1"/>
              <a:t>Arenholz</a:t>
            </a:r>
            <a:r>
              <a:rPr lang="en-US" sz="1100" dirty="0"/>
              <a:t>, Kai Liu, Brian J. Kirby, Julie Borchers, Brain B. </a:t>
            </a:r>
            <a:r>
              <a:rPr lang="en-US" sz="1100" dirty="0" err="1"/>
              <a:t>Maranville</a:t>
            </a:r>
            <a:r>
              <a:rPr lang="en-US" sz="1100" dirty="0"/>
              <a:t> "Structural and Magnetic Depth Profiles of Magneto-Ionic Heterostructures Beyond the Interface", Nature Communications 7, 12264 (2016).</a:t>
            </a:r>
          </a:p>
        </p:txBody>
      </p:sp>
      <p:sp>
        <p:nvSpPr>
          <p:cNvPr id="23" name="TextBox 22">
            <a:extLst>
              <a:ext uri="{FF2B5EF4-FFF2-40B4-BE49-F238E27FC236}">
                <a16:creationId xmlns:a16="http://schemas.microsoft.com/office/drawing/2014/main" id="{55421AA6-0083-4184-B041-EFFC7C7FD2EC}"/>
              </a:ext>
            </a:extLst>
          </p:cNvPr>
          <p:cNvSpPr txBox="1"/>
          <p:nvPr/>
        </p:nvSpPr>
        <p:spPr>
          <a:xfrm>
            <a:off x="8907738" y="518421"/>
            <a:ext cx="1569789" cy="369332"/>
          </a:xfrm>
          <a:prstGeom prst="rect">
            <a:avLst/>
          </a:prstGeom>
          <a:noFill/>
        </p:spPr>
        <p:txBody>
          <a:bodyPr wrap="none" rtlCol="0">
            <a:spAutoFit/>
          </a:bodyPr>
          <a:lstStyle/>
          <a:p>
            <a:r>
              <a:rPr lang="en-US" dirty="0"/>
              <a:t>Previous work:</a:t>
            </a:r>
          </a:p>
        </p:txBody>
      </p:sp>
    </p:spTree>
    <p:extLst>
      <p:ext uri="{BB962C8B-B14F-4D97-AF65-F5344CB8AC3E}">
        <p14:creationId xmlns:p14="http://schemas.microsoft.com/office/powerpoint/2010/main" val="2882563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5271-452C-472F-ACBB-B98969C74544}"/>
              </a:ext>
            </a:extLst>
          </p:cNvPr>
          <p:cNvSpPr>
            <a:spLocks noGrp="1"/>
          </p:cNvSpPr>
          <p:nvPr>
            <p:ph type="title"/>
          </p:nvPr>
        </p:nvSpPr>
        <p:spPr/>
        <p:txBody>
          <a:bodyPr>
            <a:normAutofit fontScale="90000"/>
          </a:bodyPr>
          <a:lstStyle/>
          <a:p>
            <a:r>
              <a:rPr lang="en-US" dirty="0"/>
              <a:t>Background - YBCO</a:t>
            </a:r>
          </a:p>
        </p:txBody>
      </p:sp>
      <p:sp>
        <p:nvSpPr>
          <p:cNvPr id="4" name="Rectangle 3">
            <a:extLst>
              <a:ext uri="{FF2B5EF4-FFF2-40B4-BE49-F238E27FC236}">
                <a16:creationId xmlns:a16="http://schemas.microsoft.com/office/drawing/2014/main" id="{69D97FE5-0683-491D-BFE4-992F4D4245D1}"/>
              </a:ext>
            </a:extLst>
          </p:cNvPr>
          <p:cNvSpPr/>
          <p:nvPr/>
        </p:nvSpPr>
        <p:spPr>
          <a:xfrm>
            <a:off x="0" y="609015"/>
            <a:ext cx="7725398" cy="3970318"/>
          </a:xfrm>
          <a:prstGeom prst="rect">
            <a:avLst/>
          </a:prstGeom>
        </p:spPr>
        <p:txBody>
          <a:bodyPr wrap="square">
            <a:spAutoFit/>
          </a:bodyPr>
          <a:lstStyle/>
          <a:p>
            <a:pPr marL="285750" indent="-285750" algn="just">
              <a:buFont typeface="Arial" panose="020B0604020202020204" pitchFamily="34" charset="0"/>
              <a:buChar char="•"/>
            </a:pPr>
            <a:r>
              <a:rPr lang="en-US" sz="1400" dirty="0"/>
              <a:t>We wanted to extend this idea to the more widely studied YBCO system because it is of more general interest, is widely studied and easy to get in thin film form, and has been reported to have high ionic conductivity.</a:t>
            </a:r>
          </a:p>
          <a:p>
            <a:pPr marL="285750" indent="-285750" algn="just">
              <a:buFont typeface="Arial" panose="020B0604020202020204" pitchFamily="34" charset="0"/>
              <a:buChar char="•"/>
            </a:pPr>
            <a:r>
              <a:rPr lang="en-US" sz="1400" dirty="0"/>
              <a:t>Importantly, the various types of electronic order observed in the </a:t>
            </a:r>
            <a:r>
              <a:rPr lang="en-US" sz="1400" dirty="0" err="1"/>
              <a:t>cuprates</a:t>
            </a:r>
            <a:r>
              <a:rPr lang="en-US" sz="1400" dirty="0"/>
              <a:t> (and oxypnictides...) depends strongly on charge carrier doping level, a material property than can be tuned by altering the oxygen stoichiometry.</a:t>
            </a:r>
          </a:p>
          <a:p>
            <a:pPr marL="285750" indent="-285750" algn="just">
              <a:buFont typeface="Arial" panose="020B0604020202020204" pitchFamily="34" charset="0"/>
              <a:buChar char="•"/>
            </a:pPr>
            <a:r>
              <a:rPr lang="en-US" sz="1400" dirty="0"/>
              <a:t>PNR studies on the LSMO, LSCO, and </a:t>
            </a:r>
            <a:r>
              <a:rPr lang="en-US" sz="1400" dirty="0" err="1"/>
              <a:t>NiCoO</a:t>
            </a:r>
            <a:r>
              <a:rPr lang="en-US" sz="1400" dirty="0"/>
              <a:t> systems mentioned previously have shown that </a:t>
            </a:r>
            <a:r>
              <a:rPr lang="en-US" sz="1400" dirty="0" err="1"/>
              <a:t>Gd</a:t>
            </a:r>
            <a:r>
              <a:rPr lang="en-US" sz="1400" dirty="0"/>
              <a:t> chemically removes oxygen from the underlayer in a gradient, with strongest gettering activity occurring at the interface. In a YBCO/</a:t>
            </a:r>
            <a:r>
              <a:rPr lang="en-US" sz="1400" dirty="0" err="1"/>
              <a:t>Gd</a:t>
            </a:r>
            <a:r>
              <a:rPr lang="en-US" sz="1400" dirty="0"/>
              <a:t> bilayer, it may therefore be possible to access multiple charge doping levels simultaneously as a function of depth away from the metal/oxide interface.</a:t>
            </a:r>
          </a:p>
          <a:p>
            <a:pPr marL="285750" indent="-285750" algn="just">
              <a:buFont typeface="Arial" panose="020B0604020202020204" pitchFamily="34" charset="0"/>
              <a:buChar char="•"/>
            </a:pPr>
            <a:r>
              <a:rPr lang="en-US" sz="1400" dirty="0"/>
              <a:t>From a fundamental physics viewpoint, understanding the interplay between various competing types of electronic order is an important part of explaining the global phase diagram. Being able to fabricate samples with several coexisting phases, as we expect for YBCO/</a:t>
            </a:r>
            <a:r>
              <a:rPr lang="en-US" sz="1400" dirty="0" err="1"/>
              <a:t>Gd</a:t>
            </a:r>
            <a:r>
              <a:rPr lang="en-US" sz="1400" dirty="0"/>
              <a:t>, is useful for the experimental side of this problem.</a:t>
            </a:r>
          </a:p>
          <a:p>
            <a:pPr marL="285750" indent="-285750" algn="just">
              <a:buFont typeface="Arial" panose="020B0604020202020204" pitchFamily="34" charset="0"/>
              <a:buChar char="•"/>
            </a:pPr>
            <a:r>
              <a:rPr lang="en-US" sz="1400" dirty="0"/>
              <a:t>Additionally, future device applications of similar materials will require precisely controllable material parameters. By changing the thickness of </a:t>
            </a:r>
            <a:r>
              <a:rPr lang="en-US" sz="1400" dirty="0" err="1"/>
              <a:t>Gd</a:t>
            </a:r>
            <a:r>
              <a:rPr lang="en-US" sz="1400" dirty="0"/>
              <a:t> capping layer used, our previous work has demonstrated the versatility of this technique in tuning the oxygen content of the oxide film underlayer.</a:t>
            </a:r>
          </a:p>
        </p:txBody>
      </p:sp>
      <p:grpSp>
        <p:nvGrpSpPr>
          <p:cNvPr id="5" name="Group 4">
            <a:extLst>
              <a:ext uri="{FF2B5EF4-FFF2-40B4-BE49-F238E27FC236}">
                <a16:creationId xmlns:a16="http://schemas.microsoft.com/office/drawing/2014/main" id="{CCAFD9E4-CC13-462D-896A-06332A1D45C1}"/>
              </a:ext>
            </a:extLst>
          </p:cNvPr>
          <p:cNvGrpSpPr/>
          <p:nvPr/>
        </p:nvGrpSpPr>
        <p:grpSpPr>
          <a:xfrm>
            <a:off x="7799914" y="248825"/>
            <a:ext cx="4196961" cy="3754874"/>
            <a:chOff x="5557667" y="2066840"/>
            <a:chExt cx="5532580" cy="4791160"/>
          </a:xfrm>
        </p:grpSpPr>
        <p:pic>
          <p:nvPicPr>
            <p:cNvPr id="6" name="Picture 2" descr="undefined">
              <a:extLst>
                <a:ext uri="{FF2B5EF4-FFF2-40B4-BE49-F238E27FC236}">
                  <a16:creationId xmlns:a16="http://schemas.microsoft.com/office/drawing/2014/main" id="{D8CFADAB-3A5C-485C-9DB5-7BA66449E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667" y="2748082"/>
              <a:ext cx="5532580" cy="41099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A5CDAF-DE9C-41AE-9E2F-A9C8B264B216}"/>
                </a:ext>
              </a:extLst>
            </p:cNvPr>
            <p:cNvSpPr txBox="1"/>
            <p:nvPr/>
          </p:nvSpPr>
          <p:spPr>
            <a:xfrm>
              <a:off x="8622703" y="2066840"/>
              <a:ext cx="2259947" cy="613062"/>
            </a:xfrm>
            <a:prstGeom prst="rect">
              <a:avLst/>
            </a:prstGeom>
            <a:noFill/>
          </p:spPr>
          <p:txBody>
            <a:bodyPr wrap="square" rtlCol="0">
              <a:spAutoFit/>
            </a:bodyPr>
            <a:lstStyle/>
            <a:p>
              <a:pPr algn="ctr"/>
              <a:r>
                <a:rPr lang="en-US" sz="1400" dirty="0"/>
                <a:t>Optimal doping (p=0.16)</a:t>
              </a:r>
            </a:p>
          </p:txBody>
        </p:sp>
        <p:sp>
          <p:nvSpPr>
            <p:cNvPr id="10" name="5-Point Star 7">
              <a:extLst>
                <a:ext uri="{FF2B5EF4-FFF2-40B4-BE49-F238E27FC236}">
                  <a16:creationId xmlns:a16="http://schemas.microsoft.com/office/drawing/2014/main" id="{DDB2B822-3E2C-495D-A604-126F94E91916}"/>
                </a:ext>
              </a:extLst>
            </p:cNvPr>
            <p:cNvSpPr/>
            <p:nvPr/>
          </p:nvSpPr>
          <p:spPr>
            <a:xfrm>
              <a:off x="9616319" y="2611723"/>
              <a:ext cx="272716" cy="27271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C731E5C7-5A67-4ED0-9C72-B0DD7152B91D}"/>
              </a:ext>
            </a:extLst>
          </p:cNvPr>
          <p:cNvGrpSpPr/>
          <p:nvPr/>
        </p:nvGrpSpPr>
        <p:grpSpPr>
          <a:xfrm>
            <a:off x="286813" y="4925447"/>
            <a:ext cx="4530284" cy="1697545"/>
            <a:chOff x="346634" y="4686164"/>
            <a:chExt cx="4530284" cy="1697545"/>
          </a:xfrm>
        </p:grpSpPr>
        <p:grpSp>
          <p:nvGrpSpPr>
            <p:cNvPr id="11" name="Group 10">
              <a:extLst>
                <a:ext uri="{FF2B5EF4-FFF2-40B4-BE49-F238E27FC236}">
                  <a16:creationId xmlns:a16="http://schemas.microsoft.com/office/drawing/2014/main" id="{9B35801F-E9EF-4332-8C41-0020C6529487}"/>
                </a:ext>
              </a:extLst>
            </p:cNvPr>
            <p:cNvGrpSpPr/>
            <p:nvPr/>
          </p:nvGrpSpPr>
          <p:grpSpPr>
            <a:xfrm>
              <a:off x="346634" y="4686164"/>
              <a:ext cx="2003460" cy="1697545"/>
              <a:chOff x="1023455" y="4759150"/>
              <a:chExt cx="3632434" cy="1977211"/>
            </a:xfrm>
          </p:grpSpPr>
          <p:sp>
            <p:nvSpPr>
              <p:cNvPr id="12" name="Rectangle 11">
                <a:extLst>
                  <a:ext uri="{FF2B5EF4-FFF2-40B4-BE49-F238E27FC236}">
                    <a16:creationId xmlns:a16="http://schemas.microsoft.com/office/drawing/2014/main" id="{44E0086C-ACC1-4FA7-B6CE-BE824EE699C6}"/>
                  </a:ext>
                </a:extLst>
              </p:cNvPr>
              <p:cNvSpPr/>
              <p:nvPr/>
            </p:nvSpPr>
            <p:spPr>
              <a:xfrm>
                <a:off x="1023456" y="5352176"/>
                <a:ext cx="3632433" cy="595618"/>
              </a:xfrm>
              <a:prstGeom prst="rect">
                <a:avLst/>
              </a:prstGeom>
              <a:gradFill>
                <a:gsLst>
                  <a:gs pos="0">
                    <a:schemeClr val="bg1"/>
                  </a:gs>
                  <a:gs pos="89000">
                    <a:srgbClr val="002060"/>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YBCO (100 nm)</a:t>
                </a:r>
              </a:p>
            </p:txBody>
          </p:sp>
          <p:sp>
            <p:nvSpPr>
              <p:cNvPr id="13" name="Rectangle 12">
                <a:extLst>
                  <a:ext uri="{FF2B5EF4-FFF2-40B4-BE49-F238E27FC236}">
                    <a16:creationId xmlns:a16="http://schemas.microsoft.com/office/drawing/2014/main" id="{341900B1-5C9A-4DC6-92DA-6873419C36B1}"/>
                  </a:ext>
                </a:extLst>
              </p:cNvPr>
              <p:cNvSpPr/>
              <p:nvPr/>
            </p:nvSpPr>
            <p:spPr>
              <a:xfrm>
                <a:off x="1023455" y="5011502"/>
                <a:ext cx="3632433" cy="340674"/>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Gd</a:t>
                </a:r>
                <a:r>
                  <a:rPr lang="en-US" sz="1400" dirty="0">
                    <a:solidFill>
                      <a:schemeClr val="tx1"/>
                    </a:solidFill>
                  </a:rPr>
                  <a:t> (3, 7, 20 nm)</a:t>
                </a:r>
              </a:p>
            </p:txBody>
          </p:sp>
          <p:sp>
            <p:nvSpPr>
              <p:cNvPr id="14" name="Rectangle 13">
                <a:extLst>
                  <a:ext uri="{FF2B5EF4-FFF2-40B4-BE49-F238E27FC236}">
                    <a16:creationId xmlns:a16="http://schemas.microsoft.com/office/drawing/2014/main" id="{E91624BD-C83D-4871-9AA5-3B00AB762BA1}"/>
                  </a:ext>
                </a:extLst>
              </p:cNvPr>
              <p:cNvSpPr/>
              <p:nvPr/>
            </p:nvSpPr>
            <p:spPr>
              <a:xfrm>
                <a:off x="1023455" y="4759150"/>
                <a:ext cx="3632433" cy="25235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Au (10 nm)</a:t>
                </a:r>
              </a:p>
            </p:txBody>
          </p:sp>
          <p:sp>
            <p:nvSpPr>
              <p:cNvPr id="15" name="Rectangle 14">
                <a:extLst>
                  <a:ext uri="{FF2B5EF4-FFF2-40B4-BE49-F238E27FC236}">
                    <a16:creationId xmlns:a16="http://schemas.microsoft.com/office/drawing/2014/main" id="{9C5A9F7A-ABF7-403B-BC88-361E6BA01DF7}"/>
                  </a:ext>
                </a:extLst>
              </p:cNvPr>
              <p:cNvSpPr/>
              <p:nvPr/>
            </p:nvSpPr>
            <p:spPr>
              <a:xfrm>
                <a:off x="1023455" y="5947794"/>
                <a:ext cx="3632433" cy="788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STO (substrate)</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5F55C79-8D0F-4E48-9138-B500B52C5EE5}"/>
                    </a:ext>
                  </a:extLst>
                </p:cNvPr>
                <p:cNvSpPr txBox="1"/>
                <p:nvPr/>
              </p:nvSpPr>
              <p:spPr>
                <a:xfrm>
                  <a:off x="2768259" y="5195308"/>
                  <a:ext cx="2108659" cy="523220"/>
                </a:xfrm>
                <a:prstGeom prst="rect">
                  <a:avLst/>
                </a:prstGeom>
                <a:noFill/>
              </p:spPr>
              <p:txBody>
                <a:bodyPr wrap="square" rtlCol="0">
                  <a:spAutoFit/>
                </a:bodyPr>
                <a:lstStyle/>
                <a:p>
                  <a:r>
                    <a:rPr lang="en-US" sz="1400" dirty="0"/>
                    <a:t>Oxygen gradient </a:t>
                  </a:r>
                  <a14:m>
                    <m:oMath xmlns:m="http://schemas.openxmlformats.org/officeDocument/2006/math">
                      <m:r>
                        <a:rPr lang="en-US" sz="1400" b="0" i="1" smtClean="0">
                          <a:latin typeface="Cambria Math" panose="02040503050406030204" pitchFamily="18" charset="0"/>
                        </a:rPr>
                        <m:t>→</m:t>
                      </m:r>
                    </m:oMath>
                  </a14:m>
                  <a:r>
                    <a:rPr lang="en-US" sz="1400" dirty="0"/>
                    <a:t> doping level gradient?</a:t>
                  </a:r>
                </a:p>
              </p:txBody>
            </p:sp>
          </mc:Choice>
          <mc:Fallback xmlns="">
            <p:sp>
              <p:nvSpPr>
                <p:cNvPr id="16" name="TextBox 15">
                  <a:extLst>
                    <a:ext uri="{FF2B5EF4-FFF2-40B4-BE49-F238E27FC236}">
                      <a16:creationId xmlns:a16="http://schemas.microsoft.com/office/drawing/2014/main" id="{A5F55C79-8D0F-4E48-9138-B500B52C5EE5}"/>
                    </a:ext>
                  </a:extLst>
                </p:cNvPr>
                <p:cNvSpPr txBox="1">
                  <a:spLocks noRot="1" noChangeAspect="1" noMove="1" noResize="1" noEditPoints="1" noAdjustHandles="1" noChangeArrowheads="1" noChangeShapeType="1" noTextEdit="1"/>
                </p:cNvSpPr>
                <p:nvPr/>
              </p:nvSpPr>
              <p:spPr>
                <a:xfrm>
                  <a:off x="2768259" y="5195308"/>
                  <a:ext cx="2108659" cy="523220"/>
                </a:xfrm>
                <a:prstGeom prst="rect">
                  <a:avLst/>
                </a:prstGeom>
                <a:blipFill>
                  <a:blip r:embed="rId3"/>
                  <a:stretch>
                    <a:fillRect l="-867" t="-2353" r="-1734" b="-11765"/>
                  </a:stretch>
                </a:blipFill>
              </p:spPr>
              <p:txBody>
                <a:bodyPr/>
                <a:lstStyle/>
                <a:p>
                  <a:r>
                    <a:rPr lang="en-US">
                      <a:noFill/>
                    </a:rPr>
                    <a:t> </a:t>
                  </a:r>
                </a:p>
              </p:txBody>
            </p:sp>
          </mc:Fallback>
        </mc:AlternateContent>
        <p:sp>
          <p:nvSpPr>
            <p:cNvPr id="17" name="Right Brace 16">
              <a:extLst>
                <a:ext uri="{FF2B5EF4-FFF2-40B4-BE49-F238E27FC236}">
                  <a16:creationId xmlns:a16="http://schemas.microsoft.com/office/drawing/2014/main" id="{D0785143-D69D-457B-9639-DE9D042B0C5F}"/>
                </a:ext>
              </a:extLst>
            </p:cNvPr>
            <p:cNvSpPr/>
            <p:nvPr/>
          </p:nvSpPr>
          <p:spPr>
            <a:xfrm>
              <a:off x="2453962" y="5195308"/>
              <a:ext cx="160523" cy="523220"/>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 name="TextBox 19">
            <a:extLst>
              <a:ext uri="{FF2B5EF4-FFF2-40B4-BE49-F238E27FC236}">
                <a16:creationId xmlns:a16="http://schemas.microsoft.com/office/drawing/2014/main" id="{C848C2ED-973F-443A-8D53-DB4EBBA3E821}"/>
              </a:ext>
            </a:extLst>
          </p:cNvPr>
          <p:cNvSpPr txBox="1"/>
          <p:nvPr/>
        </p:nvSpPr>
        <p:spPr>
          <a:xfrm>
            <a:off x="5498537" y="4994549"/>
            <a:ext cx="6498338"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Three samples were fabricated:</a:t>
            </a:r>
          </a:p>
          <a:p>
            <a:pPr lvl="1"/>
            <a:r>
              <a:rPr lang="en-US" sz="1400" dirty="0"/>
              <a:t>YBCO (100 nm)/</a:t>
            </a:r>
            <a:r>
              <a:rPr lang="en-US" sz="1400" dirty="0" err="1"/>
              <a:t>Gd</a:t>
            </a:r>
            <a:r>
              <a:rPr lang="en-US" sz="1400" dirty="0"/>
              <a:t> (3, 7, 20 nm)/Au (10 nm)</a:t>
            </a:r>
          </a:p>
          <a:p>
            <a:pPr marL="285750" indent="-285750">
              <a:buFont typeface="Arial" panose="020B0604020202020204" pitchFamily="34" charset="0"/>
              <a:buChar char="•"/>
            </a:pPr>
            <a:r>
              <a:rPr lang="en-US" sz="1400" dirty="0"/>
              <a:t>A fourth sample was kept in the as-grown state for comparison.</a:t>
            </a:r>
          </a:p>
        </p:txBody>
      </p:sp>
    </p:spTree>
    <p:extLst>
      <p:ext uri="{BB962C8B-B14F-4D97-AF65-F5344CB8AC3E}">
        <p14:creationId xmlns:p14="http://schemas.microsoft.com/office/powerpoint/2010/main" val="202814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06242FC-0457-441A-BAE5-4DB30DA3A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7673"/>
            <a:ext cx="6170484" cy="5087922"/>
          </a:xfrm>
          <a:prstGeom prst="rect">
            <a:avLst/>
          </a:prstGeom>
        </p:spPr>
      </p:pic>
      <p:sp>
        <p:nvSpPr>
          <p:cNvPr id="2" name="Title 1">
            <a:extLst>
              <a:ext uri="{FF2B5EF4-FFF2-40B4-BE49-F238E27FC236}">
                <a16:creationId xmlns:a16="http://schemas.microsoft.com/office/drawing/2014/main" id="{6C41A9AB-FA1D-42DE-9531-D2FDBFAEEA60}"/>
              </a:ext>
            </a:extLst>
          </p:cNvPr>
          <p:cNvSpPr>
            <a:spLocks noGrp="1"/>
          </p:cNvSpPr>
          <p:nvPr>
            <p:ph type="title"/>
          </p:nvPr>
        </p:nvSpPr>
        <p:spPr/>
        <p:txBody>
          <a:bodyPr>
            <a:normAutofit fontScale="90000"/>
          </a:bodyPr>
          <a:lstStyle/>
          <a:p>
            <a:r>
              <a:rPr lang="en-US" dirty="0"/>
              <a:t>X-Ray Diffraction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D262AB6-576C-4927-A6F6-096BC1D76F07}"/>
                  </a:ext>
                </a:extLst>
              </p:cNvPr>
              <p:cNvSpPr txBox="1"/>
              <p:nvPr/>
            </p:nvSpPr>
            <p:spPr>
              <a:xfrm>
                <a:off x="6170484" y="615143"/>
                <a:ext cx="5829838" cy="3970318"/>
              </a:xfrm>
              <a:prstGeom prst="rect">
                <a:avLst/>
              </a:prstGeom>
              <a:noFill/>
            </p:spPr>
            <p:txBody>
              <a:bodyPr wrap="square" rtlCol="0">
                <a:spAutoFit/>
              </a:bodyPr>
              <a:lstStyle/>
              <a:p>
                <a:pPr marL="285750" indent="-285750" algn="just">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−2</m:t>
                    </m:r>
                    <m:r>
                      <a:rPr lang="en-US" b="0" i="1" smtClean="0">
                        <a:latin typeface="Cambria Math" panose="02040503050406030204" pitchFamily="18" charset="0"/>
                      </a:rPr>
                      <m:t>𝜃</m:t>
                    </m:r>
                  </m:oMath>
                </a14:m>
                <a:r>
                  <a:rPr lang="en-US" dirty="0"/>
                  <a:t> scans along the </a:t>
                </a:r>
                <a14:m>
                  <m:oMath xmlns:m="http://schemas.openxmlformats.org/officeDocument/2006/math">
                    <m:r>
                      <a:rPr lang="en-US" b="0" i="1" smtClean="0">
                        <a:latin typeface="Cambria Math" panose="02040503050406030204" pitchFamily="18" charset="0"/>
                      </a:rPr>
                      <m:t>(00</m:t>
                    </m:r>
                    <m:r>
                      <a:rPr lang="en-US" b="0" i="1" smtClean="0">
                        <a:latin typeface="Cambria Math" panose="02040503050406030204" pitchFamily="18" charset="0"/>
                      </a:rPr>
                      <m:t>𝑙</m:t>
                    </m:r>
                    <m:r>
                      <a:rPr lang="en-US" b="0" i="1" smtClean="0">
                        <a:latin typeface="Cambria Math" panose="02040503050406030204" pitchFamily="18" charset="0"/>
                      </a:rPr>
                      <m:t>)</m:t>
                    </m:r>
                  </m:oMath>
                </a14:m>
                <a:r>
                  <a:rPr lang="en-US" dirty="0"/>
                  <a:t> direction show that the as grown films have </a:t>
                </a:r>
                <a:r>
                  <a:rPr lang="en-US" i="1" dirty="0"/>
                  <a:t>c</a:t>
                </a:r>
                <a:r>
                  <a:rPr lang="en-US" dirty="0"/>
                  <a:t>-axis oriented out of plane.</a:t>
                </a:r>
              </a:p>
              <a:p>
                <a:pPr marL="285750" indent="-285750" algn="just">
                  <a:buFont typeface="Arial" panose="020B0604020202020204" pitchFamily="34" charset="0"/>
                  <a:buChar char="•"/>
                </a:pPr>
                <a:r>
                  <a:rPr lang="en-US" dirty="0"/>
                  <a:t>XRD shows a shift in the YBCO (002) peak, not much broadening, indicative of lattice expansion along the </a:t>
                </a:r>
                <a:r>
                  <a:rPr lang="en-US" i="1" dirty="0"/>
                  <a:t>c</a:t>
                </a:r>
                <a:r>
                  <a:rPr lang="en-US" dirty="0"/>
                  <a:t>-axis. At 7 nm of </a:t>
                </a:r>
                <a:r>
                  <a:rPr lang="en-US" dirty="0" err="1"/>
                  <a:t>Gd</a:t>
                </a:r>
                <a:r>
                  <a:rPr lang="en-US" dirty="0"/>
                  <a:t>, a much broader shoulder begins to appear, and the original YBCO peak is absent at 20 nm Gd.</a:t>
                </a:r>
              </a:p>
              <a:p>
                <a:pPr marL="285750" indent="-285750" algn="just">
                  <a:buFont typeface="Arial" panose="020B0604020202020204" pitchFamily="34" charset="0"/>
                  <a:buChar char="•"/>
                </a:pPr>
                <a:r>
                  <a:rPr lang="en-US" dirty="0"/>
                  <a:t>The emergence of a second peak suggests the formation of a separate oxygen-deficient YBCO phase which coexists alongside the majority YBCO film, and which becomes dominant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𝐺𝑑</m:t>
                        </m:r>
                      </m:sub>
                    </m:sSub>
                    <m:r>
                      <a:rPr lang="en-US" b="0" i="1" smtClean="0">
                        <a:latin typeface="Cambria Math" panose="02040503050406030204" pitchFamily="18" charset="0"/>
                      </a:rPr>
                      <m:t>&gt;7 </m:t>
                    </m:r>
                    <m:r>
                      <m:rPr>
                        <m:sty m:val="p"/>
                      </m:rPr>
                      <a:rPr lang="en-US" b="0" i="0" smtClean="0">
                        <a:latin typeface="Cambria Math" panose="02040503050406030204" pitchFamily="18" charset="0"/>
                      </a:rPr>
                      <m:t>nm</m:t>
                    </m:r>
                  </m:oMath>
                </a14:m>
                <a:r>
                  <a:rPr lang="en-US" dirty="0"/>
                  <a:t>.</a:t>
                </a:r>
              </a:p>
              <a:p>
                <a:pPr marL="285750" indent="-285750" algn="just">
                  <a:buFont typeface="Arial" panose="020B0604020202020204" pitchFamily="34" charset="0"/>
                  <a:buChar char="•"/>
                </a:pPr>
                <a:r>
                  <a:rPr lang="en-US" dirty="0"/>
                  <a:t>The out-of-plane lattice constant of this emergent phase is significantly larger than reported bulk values of the tetragonal YBa</a:t>
                </a:r>
                <a:r>
                  <a:rPr lang="en-US" baseline="-25000" dirty="0"/>
                  <a:t>2</a:t>
                </a:r>
                <a:r>
                  <a:rPr lang="en-US" dirty="0"/>
                  <a:t>Cu</a:t>
                </a:r>
                <a:r>
                  <a:rPr lang="en-US" baseline="-25000" dirty="0"/>
                  <a:t>3</a:t>
                </a:r>
                <a:r>
                  <a:rPr lang="en-US" dirty="0"/>
                  <a:t>O</a:t>
                </a:r>
                <a:r>
                  <a:rPr lang="en-US" baseline="-25000" dirty="0"/>
                  <a:t>6</a:t>
                </a:r>
                <a:r>
                  <a:rPr lang="en-US" dirty="0"/>
                  <a:t> </a:t>
                </a:r>
                <a:r>
                  <a:rPr lang="en-US" i="1" dirty="0"/>
                  <a:t>c</a:t>
                </a:r>
                <a:r>
                  <a:rPr lang="en-US" dirty="0"/>
                  <a:t>-axis lattice constant.</a:t>
                </a:r>
              </a:p>
            </p:txBody>
          </p:sp>
        </mc:Choice>
        <mc:Fallback xmlns="">
          <p:sp>
            <p:nvSpPr>
              <p:cNvPr id="6" name="TextBox 5">
                <a:extLst>
                  <a:ext uri="{FF2B5EF4-FFF2-40B4-BE49-F238E27FC236}">
                    <a16:creationId xmlns:a16="http://schemas.microsoft.com/office/drawing/2014/main" id="{2D262AB6-576C-4927-A6F6-096BC1D76F07}"/>
                  </a:ext>
                </a:extLst>
              </p:cNvPr>
              <p:cNvSpPr txBox="1">
                <a:spLocks noRot="1" noChangeAspect="1" noMove="1" noResize="1" noEditPoints="1" noAdjustHandles="1" noChangeArrowheads="1" noChangeShapeType="1" noTextEdit="1"/>
              </p:cNvSpPr>
              <p:nvPr/>
            </p:nvSpPr>
            <p:spPr>
              <a:xfrm>
                <a:off x="6170484" y="615143"/>
                <a:ext cx="5829838" cy="3970318"/>
              </a:xfrm>
              <a:prstGeom prst="rect">
                <a:avLst/>
              </a:prstGeom>
              <a:blipFill>
                <a:blip r:embed="rId3"/>
                <a:stretch>
                  <a:fillRect l="-627" t="-922" r="-836" b="-15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424B2BA3-7F61-4A9D-A132-ED283C163E81}"/>
                  </a:ext>
                </a:extLst>
              </p:cNvPr>
              <p:cNvGraphicFramePr>
                <a:graphicFrameLocks noGrp="1"/>
              </p:cNvGraphicFramePr>
              <p:nvPr>
                <p:extLst>
                  <p:ext uri="{D42A27DB-BD31-4B8C-83A1-F6EECF244321}">
                    <p14:modId xmlns:p14="http://schemas.microsoft.com/office/powerpoint/2010/main" val="2814539539"/>
                  </p:ext>
                </p:extLst>
              </p:nvPr>
            </p:nvGraphicFramePr>
            <p:xfrm>
              <a:off x="6470751" y="4676776"/>
              <a:ext cx="5462192" cy="1815760"/>
            </p:xfrm>
            <a:graphic>
              <a:graphicData uri="http://schemas.openxmlformats.org/drawingml/2006/table">
                <a:tbl>
                  <a:tblPr firstRow="1" bandRow="1">
                    <a:tableStyleId>{5C22544A-7EE6-4342-B048-85BDC9FD1C3A}</a:tableStyleId>
                  </a:tblPr>
                  <a:tblGrid>
                    <a:gridCol w="1371010">
                      <a:extLst>
                        <a:ext uri="{9D8B030D-6E8A-4147-A177-3AD203B41FA5}">
                          <a16:colId xmlns:a16="http://schemas.microsoft.com/office/drawing/2014/main" val="3953574160"/>
                        </a:ext>
                      </a:extLst>
                    </a:gridCol>
                    <a:gridCol w="1623326">
                      <a:extLst>
                        <a:ext uri="{9D8B030D-6E8A-4147-A177-3AD203B41FA5}">
                          <a16:colId xmlns:a16="http://schemas.microsoft.com/office/drawing/2014/main" val="2132407962"/>
                        </a:ext>
                      </a:extLst>
                    </a:gridCol>
                    <a:gridCol w="1459188">
                      <a:extLst>
                        <a:ext uri="{9D8B030D-6E8A-4147-A177-3AD203B41FA5}">
                          <a16:colId xmlns:a16="http://schemas.microsoft.com/office/drawing/2014/main" val="2675409607"/>
                        </a:ext>
                      </a:extLst>
                    </a:gridCol>
                    <a:gridCol w="1008668">
                      <a:extLst>
                        <a:ext uri="{9D8B030D-6E8A-4147-A177-3AD203B41FA5}">
                          <a16:colId xmlns:a16="http://schemas.microsoft.com/office/drawing/2014/main" val="1369902785"/>
                        </a:ext>
                      </a:extLst>
                    </a:gridCol>
                  </a:tblGrid>
                  <a:tr h="239471">
                    <a:tc>
                      <a:txBody>
                        <a:bodyPr/>
                        <a:lstStyle/>
                        <a:p>
                          <a:r>
                            <a:rPr lang="en-US" sz="1200" b="0" dirty="0"/>
                            <a:t>Sample</a:t>
                          </a:r>
                        </a:p>
                      </a:txBody>
                      <a:tcPr/>
                    </a:tc>
                    <a:tc>
                      <a:txBody>
                        <a:bodyPr/>
                        <a:lstStyle/>
                        <a:p>
                          <a:r>
                            <a:rPr lang="en-US" sz="1200" b="0" dirty="0"/>
                            <a:t>Peak </a:t>
                          </a:r>
                          <a14:m>
                            <m:oMath xmlns:m="http://schemas.openxmlformats.org/officeDocument/2006/math">
                              <m:r>
                                <a:rPr lang="en-US" sz="1200" b="0" i="0" smtClean="0">
                                  <a:latin typeface="Cambria Math" panose="02040503050406030204" pitchFamily="18" charset="0"/>
                                </a:rPr>
                                <m:t>2</m:t>
                              </m:r>
                              <m:r>
                                <a:rPr lang="en-US" sz="1200" b="0" i="1" smtClean="0">
                                  <a:latin typeface="Cambria Math" panose="02040503050406030204" pitchFamily="18" charset="0"/>
                                </a:rPr>
                                <m:t>𝜃</m:t>
                              </m:r>
                            </m:oMath>
                          </a14:m>
                          <a:r>
                            <a:rPr lang="en-US" sz="1200" b="0" dirty="0"/>
                            <a:t> (</a:t>
                          </a:r>
                          <a:r>
                            <a:rPr lang="en-US" sz="1200" b="0" dirty="0" err="1"/>
                            <a:t>deg</a:t>
                          </a:r>
                          <a:r>
                            <a:rPr lang="en-US" sz="1200" b="0" dirty="0"/>
                            <a:t>)</a:t>
                          </a:r>
                        </a:p>
                      </a:txBody>
                      <a:tcPr/>
                    </a:tc>
                    <a:tc>
                      <a:txBody>
                        <a:bodyPr/>
                        <a:lstStyle/>
                        <a:p>
                          <a:r>
                            <a:rPr lang="en-US" sz="1200" b="0" dirty="0"/>
                            <a:t>c (Å)</a:t>
                          </a:r>
                        </a:p>
                      </a:txBody>
                      <a:tcPr/>
                    </a:tc>
                    <a:tc>
                      <a:txBody>
                        <a:bodyPr/>
                        <a:lstStyle/>
                        <a:p>
                          <a:r>
                            <a:rPr lang="en-US" sz="1200" b="0" dirty="0"/>
                            <a:t>Expansion</a:t>
                          </a:r>
                        </a:p>
                      </a:txBody>
                      <a:tcPr/>
                    </a:tc>
                    <a:extLst>
                      <a:ext uri="{0D108BD9-81ED-4DB2-BD59-A6C34878D82A}">
                        <a16:rowId xmlns:a16="http://schemas.microsoft.com/office/drawing/2014/main" val="2719629385"/>
                      </a:ext>
                    </a:extLst>
                  </a:tr>
                  <a:tr h="385360">
                    <a:tc>
                      <a:txBody>
                        <a:bodyPr/>
                        <a:lstStyle/>
                        <a:p>
                          <a:r>
                            <a:rPr lang="en-US" sz="1200" dirty="0"/>
                            <a:t>As grown</a:t>
                          </a:r>
                        </a:p>
                      </a:txBody>
                      <a:tcPr/>
                    </a:tc>
                    <a:tc>
                      <a:txBody>
                        <a:bodyPr/>
                        <a:lstStyle/>
                        <a:p>
                          <a:r>
                            <a:rPr lang="en-US" sz="1200" dirty="0"/>
                            <a:t>15.1610±0.0006</a:t>
                          </a:r>
                        </a:p>
                      </a:txBody>
                      <a:tcPr/>
                    </a:tc>
                    <a:tc>
                      <a:txBody>
                        <a:bodyPr/>
                        <a:lstStyle/>
                        <a:p>
                          <a:r>
                            <a:rPr lang="en-US" sz="1200" dirty="0"/>
                            <a:t>11.6780±0.0004</a:t>
                          </a:r>
                        </a:p>
                      </a:txBody>
                      <a:tcPr/>
                    </a:tc>
                    <a:tc>
                      <a:txBody>
                        <a:bodyPr/>
                        <a:lstStyle/>
                        <a:p>
                          <a:r>
                            <a:rPr lang="en-US" sz="1200" dirty="0"/>
                            <a:t>-</a:t>
                          </a:r>
                        </a:p>
                      </a:txBody>
                      <a:tcPr/>
                    </a:tc>
                    <a:extLst>
                      <a:ext uri="{0D108BD9-81ED-4DB2-BD59-A6C34878D82A}">
                        <a16:rowId xmlns:a16="http://schemas.microsoft.com/office/drawing/2014/main" val="2721970508"/>
                      </a:ext>
                    </a:extLst>
                  </a:tr>
                  <a:tr h="385360">
                    <a:tc>
                      <a:txBody>
                        <a:bodyPr/>
                        <a:lstStyle/>
                        <a:p>
                          <a:r>
                            <a:rPr lang="en-US" sz="1200" dirty="0" err="1"/>
                            <a:t>Gd</a:t>
                          </a:r>
                          <a:r>
                            <a:rPr lang="en-US" sz="1200" dirty="0"/>
                            <a:t> (3 nm)</a:t>
                          </a:r>
                        </a:p>
                      </a:txBody>
                      <a:tcPr/>
                    </a:tc>
                    <a:tc>
                      <a:txBody>
                        <a:bodyPr/>
                        <a:lstStyle/>
                        <a:p>
                          <a:r>
                            <a:rPr lang="en-US" sz="1200" dirty="0"/>
                            <a:t>15.1112±0.0005</a:t>
                          </a:r>
                        </a:p>
                      </a:txBody>
                      <a:tcPr/>
                    </a:tc>
                    <a:tc>
                      <a:txBody>
                        <a:bodyPr/>
                        <a:lstStyle/>
                        <a:p>
                          <a:r>
                            <a:rPr lang="en-US" sz="1200" dirty="0"/>
                            <a:t>11.7163±0.0003</a:t>
                          </a:r>
                        </a:p>
                      </a:txBody>
                      <a:tcPr/>
                    </a:tc>
                    <a:tc>
                      <a:txBody>
                        <a:bodyPr/>
                        <a:lstStyle/>
                        <a:p>
                          <a:r>
                            <a:rPr lang="en-US" sz="1200" dirty="0"/>
                            <a:t>0.3290%</a:t>
                          </a:r>
                        </a:p>
                      </a:txBody>
                      <a:tcPr/>
                    </a:tc>
                    <a:extLst>
                      <a:ext uri="{0D108BD9-81ED-4DB2-BD59-A6C34878D82A}">
                        <a16:rowId xmlns:a16="http://schemas.microsoft.com/office/drawing/2014/main" val="2846615957"/>
                      </a:ext>
                    </a:extLst>
                  </a:tr>
                  <a:tr h="385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Gd</a:t>
                          </a:r>
                          <a:r>
                            <a:rPr lang="en-US" sz="1200" dirty="0"/>
                            <a:t> (7 nm)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15.0602±0.0013</a:t>
                          </a:r>
                        </a:p>
                      </a:txBody>
                      <a:tcPr/>
                    </a:tc>
                    <a:tc>
                      <a:txBody>
                        <a:bodyPr/>
                        <a:lstStyle/>
                        <a:p>
                          <a:r>
                            <a:rPr lang="en-US" sz="1200" dirty="0"/>
                            <a:t>11.7558±0.0010</a:t>
                          </a:r>
                        </a:p>
                      </a:txBody>
                      <a:tcPr/>
                    </a:tc>
                    <a:tc>
                      <a:txBody>
                        <a:bodyPr/>
                        <a:lstStyle/>
                        <a:p>
                          <a:r>
                            <a:rPr lang="en-US" sz="1200" dirty="0"/>
                            <a:t>0.6662%</a:t>
                          </a:r>
                        </a:p>
                      </a:txBody>
                      <a:tcPr/>
                    </a:tc>
                    <a:extLst>
                      <a:ext uri="{0D108BD9-81ED-4DB2-BD59-A6C34878D82A}">
                        <a16:rowId xmlns:a16="http://schemas.microsoft.com/office/drawing/2014/main" val="875939074"/>
                      </a:ext>
                    </a:extLst>
                  </a:tr>
                  <a:tr h="385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Gd</a:t>
                          </a:r>
                          <a:r>
                            <a:rPr lang="en-US" sz="1200" dirty="0"/>
                            <a:t> (20 nm)</a:t>
                          </a:r>
                        </a:p>
                      </a:txBody>
                      <a:tcPr/>
                    </a:tc>
                    <a:tc>
                      <a:txBody>
                        <a:bodyPr/>
                        <a:lstStyle/>
                        <a:p>
                          <a:r>
                            <a:rPr lang="en-US" sz="1200" dirty="0"/>
                            <a:t>14.4765±0.0036</a:t>
                          </a:r>
                        </a:p>
                      </a:txBody>
                      <a:tcPr/>
                    </a:tc>
                    <a:tc>
                      <a:txBody>
                        <a:bodyPr/>
                        <a:lstStyle/>
                        <a:p>
                          <a:r>
                            <a:rPr lang="en-US" sz="1200" dirty="0"/>
                            <a:t>12.2271±0.0043</a:t>
                          </a:r>
                        </a:p>
                      </a:txBody>
                      <a:tcPr/>
                    </a:tc>
                    <a:tc>
                      <a:txBody>
                        <a:bodyPr/>
                        <a:lstStyle/>
                        <a:p>
                          <a:r>
                            <a:rPr lang="en-US" sz="1200" dirty="0"/>
                            <a:t>4.7020%</a:t>
                          </a:r>
                        </a:p>
                      </a:txBody>
                      <a:tcPr/>
                    </a:tc>
                    <a:extLst>
                      <a:ext uri="{0D108BD9-81ED-4DB2-BD59-A6C34878D82A}">
                        <a16:rowId xmlns:a16="http://schemas.microsoft.com/office/drawing/2014/main" val="3684993755"/>
                      </a:ext>
                    </a:extLst>
                  </a:tr>
                </a:tbl>
              </a:graphicData>
            </a:graphic>
          </p:graphicFrame>
        </mc:Choice>
        <mc:Fallback xmlns="">
          <p:graphicFrame>
            <p:nvGraphicFramePr>
              <p:cNvPr id="4" name="Table 3">
                <a:extLst>
                  <a:ext uri="{FF2B5EF4-FFF2-40B4-BE49-F238E27FC236}">
                    <a16:creationId xmlns:a16="http://schemas.microsoft.com/office/drawing/2014/main" id="{424B2BA3-7F61-4A9D-A132-ED283C163E81}"/>
                  </a:ext>
                </a:extLst>
              </p:cNvPr>
              <p:cNvGraphicFramePr>
                <a:graphicFrameLocks noGrp="1"/>
              </p:cNvGraphicFramePr>
              <p:nvPr>
                <p:extLst>
                  <p:ext uri="{D42A27DB-BD31-4B8C-83A1-F6EECF244321}">
                    <p14:modId xmlns:p14="http://schemas.microsoft.com/office/powerpoint/2010/main" val="2814539539"/>
                  </p:ext>
                </p:extLst>
              </p:nvPr>
            </p:nvGraphicFramePr>
            <p:xfrm>
              <a:off x="6470751" y="4676776"/>
              <a:ext cx="5462192" cy="1815760"/>
            </p:xfrm>
            <a:graphic>
              <a:graphicData uri="http://schemas.openxmlformats.org/drawingml/2006/table">
                <a:tbl>
                  <a:tblPr firstRow="1" bandRow="1">
                    <a:tableStyleId>{5C22544A-7EE6-4342-B048-85BDC9FD1C3A}</a:tableStyleId>
                  </a:tblPr>
                  <a:tblGrid>
                    <a:gridCol w="1371010">
                      <a:extLst>
                        <a:ext uri="{9D8B030D-6E8A-4147-A177-3AD203B41FA5}">
                          <a16:colId xmlns:a16="http://schemas.microsoft.com/office/drawing/2014/main" val="3953574160"/>
                        </a:ext>
                      </a:extLst>
                    </a:gridCol>
                    <a:gridCol w="1623326">
                      <a:extLst>
                        <a:ext uri="{9D8B030D-6E8A-4147-A177-3AD203B41FA5}">
                          <a16:colId xmlns:a16="http://schemas.microsoft.com/office/drawing/2014/main" val="2132407962"/>
                        </a:ext>
                      </a:extLst>
                    </a:gridCol>
                    <a:gridCol w="1459188">
                      <a:extLst>
                        <a:ext uri="{9D8B030D-6E8A-4147-A177-3AD203B41FA5}">
                          <a16:colId xmlns:a16="http://schemas.microsoft.com/office/drawing/2014/main" val="2675409607"/>
                        </a:ext>
                      </a:extLst>
                    </a:gridCol>
                    <a:gridCol w="1008668">
                      <a:extLst>
                        <a:ext uri="{9D8B030D-6E8A-4147-A177-3AD203B41FA5}">
                          <a16:colId xmlns:a16="http://schemas.microsoft.com/office/drawing/2014/main" val="1369902785"/>
                        </a:ext>
                      </a:extLst>
                    </a:gridCol>
                  </a:tblGrid>
                  <a:tr h="274320">
                    <a:tc>
                      <a:txBody>
                        <a:bodyPr/>
                        <a:lstStyle/>
                        <a:p>
                          <a:r>
                            <a:rPr lang="en-US" sz="1200" b="0" dirty="0"/>
                            <a:t>Sample</a:t>
                          </a:r>
                        </a:p>
                      </a:txBody>
                      <a:tcPr/>
                    </a:tc>
                    <a:tc>
                      <a:txBody>
                        <a:bodyPr/>
                        <a:lstStyle/>
                        <a:p>
                          <a:endParaRPr lang="en-US"/>
                        </a:p>
                      </a:txBody>
                      <a:tcPr>
                        <a:blipFill>
                          <a:blip r:embed="rId4"/>
                          <a:stretch>
                            <a:fillRect l="-84644" t="-2222" r="-153184" b="-568889"/>
                          </a:stretch>
                        </a:blipFill>
                      </a:tcPr>
                    </a:tc>
                    <a:tc>
                      <a:txBody>
                        <a:bodyPr/>
                        <a:lstStyle/>
                        <a:p>
                          <a:r>
                            <a:rPr lang="en-US" sz="1200" b="0" dirty="0"/>
                            <a:t>c (Å)</a:t>
                          </a:r>
                        </a:p>
                      </a:txBody>
                      <a:tcPr/>
                    </a:tc>
                    <a:tc>
                      <a:txBody>
                        <a:bodyPr/>
                        <a:lstStyle/>
                        <a:p>
                          <a:r>
                            <a:rPr lang="en-US" sz="1200" b="0" dirty="0"/>
                            <a:t>Expansion</a:t>
                          </a:r>
                        </a:p>
                      </a:txBody>
                      <a:tcPr/>
                    </a:tc>
                    <a:extLst>
                      <a:ext uri="{0D108BD9-81ED-4DB2-BD59-A6C34878D82A}">
                        <a16:rowId xmlns:a16="http://schemas.microsoft.com/office/drawing/2014/main" val="2719629385"/>
                      </a:ext>
                    </a:extLst>
                  </a:tr>
                  <a:tr h="385360">
                    <a:tc>
                      <a:txBody>
                        <a:bodyPr/>
                        <a:lstStyle/>
                        <a:p>
                          <a:r>
                            <a:rPr lang="en-US" sz="1200" dirty="0"/>
                            <a:t>As grown</a:t>
                          </a:r>
                        </a:p>
                      </a:txBody>
                      <a:tcPr/>
                    </a:tc>
                    <a:tc>
                      <a:txBody>
                        <a:bodyPr/>
                        <a:lstStyle/>
                        <a:p>
                          <a:r>
                            <a:rPr lang="en-US" sz="1200" dirty="0"/>
                            <a:t>15.1610±0.0006</a:t>
                          </a:r>
                        </a:p>
                      </a:txBody>
                      <a:tcPr/>
                    </a:tc>
                    <a:tc>
                      <a:txBody>
                        <a:bodyPr/>
                        <a:lstStyle/>
                        <a:p>
                          <a:r>
                            <a:rPr lang="en-US" sz="1200" dirty="0"/>
                            <a:t>11.6780±0.0004</a:t>
                          </a:r>
                        </a:p>
                      </a:txBody>
                      <a:tcPr/>
                    </a:tc>
                    <a:tc>
                      <a:txBody>
                        <a:bodyPr/>
                        <a:lstStyle/>
                        <a:p>
                          <a:r>
                            <a:rPr lang="en-US" sz="1200" dirty="0"/>
                            <a:t>-</a:t>
                          </a:r>
                        </a:p>
                      </a:txBody>
                      <a:tcPr/>
                    </a:tc>
                    <a:extLst>
                      <a:ext uri="{0D108BD9-81ED-4DB2-BD59-A6C34878D82A}">
                        <a16:rowId xmlns:a16="http://schemas.microsoft.com/office/drawing/2014/main" val="2721970508"/>
                      </a:ext>
                    </a:extLst>
                  </a:tr>
                  <a:tr h="385360">
                    <a:tc>
                      <a:txBody>
                        <a:bodyPr/>
                        <a:lstStyle/>
                        <a:p>
                          <a:r>
                            <a:rPr lang="en-US" sz="1200" dirty="0" err="1"/>
                            <a:t>Gd</a:t>
                          </a:r>
                          <a:r>
                            <a:rPr lang="en-US" sz="1200" dirty="0"/>
                            <a:t> (3 nm)</a:t>
                          </a:r>
                        </a:p>
                      </a:txBody>
                      <a:tcPr/>
                    </a:tc>
                    <a:tc>
                      <a:txBody>
                        <a:bodyPr/>
                        <a:lstStyle/>
                        <a:p>
                          <a:r>
                            <a:rPr lang="en-US" sz="1200" dirty="0"/>
                            <a:t>15.1112±0.0005</a:t>
                          </a:r>
                        </a:p>
                      </a:txBody>
                      <a:tcPr/>
                    </a:tc>
                    <a:tc>
                      <a:txBody>
                        <a:bodyPr/>
                        <a:lstStyle/>
                        <a:p>
                          <a:r>
                            <a:rPr lang="en-US" sz="1200" dirty="0"/>
                            <a:t>11.7163±0.0003</a:t>
                          </a:r>
                        </a:p>
                      </a:txBody>
                      <a:tcPr/>
                    </a:tc>
                    <a:tc>
                      <a:txBody>
                        <a:bodyPr/>
                        <a:lstStyle/>
                        <a:p>
                          <a:r>
                            <a:rPr lang="en-US" sz="1200" dirty="0"/>
                            <a:t>0.3290%</a:t>
                          </a:r>
                        </a:p>
                      </a:txBody>
                      <a:tcPr/>
                    </a:tc>
                    <a:extLst>
                      <a:ext uri="{0D108BD9-81ED-4DB2-BD59-A6C34878D82A}">
                        <a16:rowId xmlns:a16="http://schemas.microsoft.com/office/drawing/2014/main" val="2846615957"/>
                      </a:ext>
                    </a:extLst>
                  </a:tr>
                  <a:tr h="385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Gd</a:t>
                          </a:r>
                          <a:r>
                            <a:rPr lang="en-US" sz="1200" dirty="0"/>
                            <a:t> (7 nm)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15.0602±0.0013</a:t>
                          </a:r>
                        </a:p>
                      </a:txBody>
                      <a:tcPr/>
                    </a:tc>
                    <a:tc>
                      <a:txBody>
                        <a:bodyPr/>
                        <a:lstStyle/>
                        <a:p>
                          <a:r>
                            <a:rPr lang="en-US" sz="1200" dirty="0"/>
                            <a:t>11.7558±0.0010</a:t>
                          </a:r>
                        </a:p>
                      </a:txBody>
                      <a:tcPr/>
                    </a:tc>
                    <a:tc>
                      <a:txBody>
                        <a:bodyPr/>
                        <a:lstStyle/>
                        <a:p>
                          <a:r>
                            <a:rPr lang="en-US" sz="1200" dirty="0"/>
                            <a:t>0.6662%</a:t>
                          </a:r>
                        </a:p>
                      </a:txBody>
                      <a:tcPr/>
                    </a:tc>
                    <a:extLst>
                      <a:ext uri="{0D108BD9-81ED-4DB2-BD59-A6C34878D82A}">
                        <a16:rowId xmlns:a16="http://schemas.microsoft.com/office/drawing/2014/main" val="875939074"/>
                      </a:ext>
                    </a:extLst>
                  </a:tr>
                  <a:tr h="385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Gd</a:t>
                          </a:r>
                          <a:r>
                            <a:rPr lang="en-US" sz="1200" dirty="0"/>
                            <a:t> (20 nm)</a:t>
                          </a:r>
                        </a:p>
                      </a:txBody>
                      <a:tcPr/>
                    </a:tc>
                    <a:tc>
                      <a:txBody>
                        <a:bodyPr/>
                        <a:lstStyle/>
                        <a:p>
                          <a:r>
                            <a:rPr lang="en-US" sz="1200" dirty="0"/>
                            <a:t>14.4765±0.0036</a:t>
                          </a:r>
                        </a:p>
                      </a:txBody>
                      <a:tcPr/>
                    </a:tc>
                    <a:tc>
                      <a:txBody>
                        <a:bodyPr/>
                        <a:lstStyle/>
                        <a:p>
                          <a:r>
                            <a:rPr lang="en-US" sz="1200" dirty="0"/>
                            <a:t>12.2271±0.0043</a:t>
                          </a:r>
                        </a:p>
                      </a:txBody>
                      <a:tcPr/>
                    </a:tc>
                    <a:tc>
                      <a:txBody>
                        <a:bodyPr/>
                        <a:lstStyle/>
                        <a:p>
                          <a:r>
                            <a:rPr lang="en-US" sz="1200" dirty="0"/>
                            <a:t>4.7020%</a:t>
                          </a:r>
                        </a:p>
                      </a:txBody>
                      <a:tcPr/>
                    </a:tc>
                    <a:extLst>
                      <a:ext uri="{0D108BD9-81ED-4DB2-BD59-A6C34878D82A}">
                        <a16:rowId xmlns:a16="http://schemas.microsoft.com/office/drawing/2014/main" val="3684993755"/>
                      </a:ext>
                    </a:extLst>
                  </a:tr>
                </a:tbl>
              </a:graphicData>
            </a:graphic>
          </p:graphicFrame>
        </mc:Fallback>
      </mc:AlternateContent>
      <p:grpSp>
        <p:nvGrpSpPr>
          <p:cNvPr id="3" name="Group 2">
            <a:extLst>
              <a:ext uri="{FF2B5EF4-FFF2-40B4-BE49-F238E27FC236}">
                <a16:creationId xmlns:a16="http://schemas.microsoft.com/office/drawing/2014/main" id="{AA63E508-7549-42B8-BD69-180C50CE7103}"/>
              </a:ext>
            </a:extLst>
          </p:cNvPr>
          <p:cNvGrpSpPr/>
          <p:nvPr/>
        </p:nvGrpSpPr>
        <p:grpSpPr>
          <a:xfrm>
            <a:off x="717479" y="5999752"/>
            <a:ext cx="4735527" cy="684343"/>
            <a:chOff x="6897149" y="5281252"/>
            <a:chExt cx="4735527" cy="684343"/>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FE54F1-1EC8-49FC-9D12-0B59E6EF4A4C}"/>
                    </a:ext>
                  </a:extLst>
                </p:cNvPr>
                <p:cNvSpPr txBox="1"/>
                <p:nvPr/>
              </p:nvSpPr>
              <p:spPr>
                <a:xfrm>
                  <a:off x="7914894" y="5582477"/>
                  <a:ext cx="2700035" cy="383118"/>
                </a:xfrm>
                <a:prstGeom prst="rect">
                  <a:avLst/>
                </a:prstGeom>
                <a:noFill/>
              </p:spPr>
              <p:txBody>
                <a:bodyPr wrap="none" rtlCol="0">
                  <a:spAutoFit/>
                </a:bodyPr>
                <a:lstStyle/>
                <a:p>
                  <a:r>
                    <a:rPr lang="en-US" dirty="0"/>
                    <a:t>STO: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=3.905 Å</m:t>
                      </m:r>
                    </m:oMath>
                  </a14:m>
                  <a:endParaRPr lang="en-US" dirty="0"/>
                </a:p>
              </p:txBody>
            </p:sp>
          </mc:Choice>
          <mc:Fallback xmlns="">
            <p:sp>
              <p:nvSpPr>
                <p:cNvPr id="7" name="TextBox 6">
                  <a:extLst>
                    <a:ext uri="{FF2B5EF4-FFF2-40B4-BE49-F238E27FC236}">
                      <a16:creationId xmlns:a16="http://schemas.microsoft.com/office/drawing/2014/main" id="{53FE54F1-1EC8-49FC-9D12-0B59E6EF4A4C}"/>
                    </a:ext>
                  </a:extLst>
                </p:cNvPr>
                <p:cNvSpPr txBox="1">
                  <a:spLocks noRot="1" noChangeAspect="1" noMove="1" noResize="1" noEditPoints="1" noAdjustHandles="1" noChangeArrowheads="1" noChangeShapeType="1" noTextEdit="1"/>
                </p:cNvSpPr>
                <p:nvPr/>
              </p:nvSpPr>
              <p:spPr>
                <a:xfrm>
                  <a:off x="7914894" y="5582477"/>
                  <a:ext cx="2700035" cy="383118"/>
                </a:xfrm>
                <a:prstGeom prst="rect">
                  <a:avLst/>
                </a:prstGeom>
                <a:blipFill>
                  <a:blip r:embed="rId5"/>
                  <a:stretch>
                    <a:fillRect l="-2032" t="-4839" b="-274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C51443-8B91-43A3-9DA9-CF6DAE81C949}"/>
                    </a:ext>
                  </a:extLst>
                </p:cNvPr>
                <p:cNvSpPr txBox="1"/>
                <p:nvPr/>
              </p:nvSpPr>
              <p:spPr>
                <a:xfrm>
                  <a:off x="6897149" y="5281252"/>
                  <a:ext cx="4735527" cy="383118"/>
                </a:xfrm>
                <a:prstGeom prst="rect">
                  <a:avLst/>
                </a:prstGeom>
                <a:noFill/>
              </p:spPr>
              <p:txBody>
                <a:bodyPr wrap="none" rtlCol="0">
                  <a:spAutoFit/>
                </a:bodyPr>
                <a:lstStyle/>
                <a:p>
                  <a:r>
                    <a:rPr lang="en-US" dirty="0"/>
                    <a:t>Bulk YBCO: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=3.82 Å, </m:t>
                      </m:r>
                      <m:r>
                        <a:rPr lang="en-US" b="0" i="1" smtClean="0">
                          <a:latin typeface="Cambria Math" panose="02040503050406030204" pitchFamily="18" charset="0"/>
                        </a:rPr>
                        <m:t>𝑏</m:t>
                      </m:r>
                      <m:r>
                        <a:rPr lang="en-US" b="0" i="1" smtClean="0">
                          <a:latin typeface="Cambria Math" panose="02040503050406030204" pitchFamily="18" charset="0"/>
                        </a:rPr>
                        <m:t>=3.89 Å, </m:t>
                      </m:r>
                      <m:r>
                        <a:rPr lang="en-US" b="0" i="1" smtClean="0">
                          <a:latin typeface="Cambria Math" panose="02040503050406030204" pitchFamily="18" charset="0"/>
                        </a:rPr>
                        <m:t>𝑐</m:t>
                      </m:r>
                      <m:r>
                        <a:rPr lang="en-US" b="0" i="1" smtClean="0">
                          <a:latin typeface="Cambria Math" panose="02040503050406030204" pitchFamily="18" charset="0"/>
                        </a:rPr>
                        <m:t>=11.68 Å</m:t>
                      </m:r>
                    </m:oMath>
                  </a14:m>
                  <a:endParaRPr lang="en-US" dirty="0"/>
                </a:p>
              </p:txBody>
            </p:sp>
          </mc:Choice>
          <mc:Fallback xmlns="">
            <p:sp>
              <p:nvSpPr>
                <p:cNvPr id="8" name="TextBox 7">
                  <a:extLst>
                    <a:ext uri="{FF2B5EF4-FFF2-40B4-BE49-F238E27FC236}">
                      <a16:creationId xmlns:a16="http://schemas.microsoft.com/office/drawing/2014/main" id="{3BC51443-8B91-43A3-9DA9-CF6DAE81C949}"/>
                    </a:ext>
                  </a:extLst>
                </p:cNvPr>
                <p:cNvSpPr txBox="1">
                  <a:spLocks noRot="1" noChangeAspect="1" noMove="1" noResize="1" noEditPoints="1" noAdjustHandles="1" noChangeArrowheads="1" noChangeShapeType="1" noTextEdit="1"/>
                </p:cNvSpPr>
                <p:nvPr/>
              </p:nvSpPr>
              <p:spPr>
                <a:xfrm>
                  <a:off x="6897149" y="5281252"/>
                  <a:ext cx="4735527" cy="383118"/>
                </a:xfrm>
                <a:prstGeom prst="rect">
                  <a:avLst/>
                </a:prstGeom>
                <a:blipFill>
                  <a:blip r:embed="rId6"/>
                  <a:stretch>
                    <a:fillRect l="-1158" t="-3175"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2121105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7E21A7-1281-470C-B5EC-906281C4B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200" y="52190"/>
            <a:ext cx="6616243" cy="6777528"/>
          </a:xfrm>
          <a:prstGeom prst="rect">
            <a:avLst/>
          </a:prstGeom>
        </p:spPr>
      </p:pic>
      <p:sp>
        <p:nvSpPr>
          <p:cNvPr id="2" name="Title 1">
            <a:extLst>
              <a:ext uri="{FF2B5EF4-FFF2-40B4-BE49-F238E27FC236}">
                <a16:creationId xmlns:a16="http://schemas.microsoft.com/office/drawing/2014/main" id="{7791C37C-D6D3-4DD0-ABB8-1EFCDB6C8133}"/>
              </a:ext>
            </a:extLst>
          </p:cNvPr>
          <p:cNvSpPr>
            <a:spLocks noGrp="1"/>
          </p:cNvSpPr>
          <p:nvPr>
            <p:ph type="title"/>
          </p:nvPr>
        </p:nvSpPr>
        <p:spPr/>
        <p:txBody>
          <a:bodyPr>
            <a:normAutofit fontScale="90000"/>
          </a:bodyPr>
          <a:lstStyle/>
          <a:p>
            <a:r>
              <a:rPr lang="en-US" dirty="0"/>
              <a:t>Reciprocal Space Maps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82B9D5-71A4-4DB9-9297-2F0002F56B39}"/>
                  </a:ext>
                </a:extLst>
              </p:cNvPr>
              <p:cNvSpPr txBox="1"/>
              <p:nvPr/>
            </p:nvSpPr>
            <p:spPr>
              <a:xfrm>
                <a:off x="78558" y="1172575"/>
                <a:ext cx="5351282" cy="491692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t>YBCO is orthorhombic, so when it is deposited on a cubic substrate (e.g. STO), the crystal forms a twinned structure, splitting the in-plane diffraction peaks.</a:t>
                </a:r>
              </a:p>
              <a:p>
                <a:pPr marL="285750" indent="-285750" algn="just">
                  <a:buFont typeface="Arial" panose="020B0604020202020204" pitchFamily="34" charset="0"/>
                  <a:buChar char="•"/>
                </a:pPr>
                <a:r>
                  <a:rPr lang="en-US" sz="1600" dirty="0"/>
                  <a:t>Substrate </a:t>
                </a:r>
                <a14:m>
                  <m:oMath xmlns:m="http://schemas.openxmlformats.org/officeDocument/2006/math">
                    <m:d>
                      <m:dPr>
                        <m:ctrlPr>
                          <a:rPr lang="en-US" sz="1600" b="0" i="1" smtClean="0">
                            <a:latin typeface="Cambria Math" panose="02040503050406030204" pitchFamily="18" charset="0"/>
                          </a:rPr>
                        </m:ctrlPr>
                      </m:dPr>
                      <m:e>
                        <m:bar>
                          <m:barPr>
                            <m:pos m:val="top"/>
                            <m:ctrlPr>
                              <a:rPr lang="en-US" sz="1600" b="0" i="1" smtClean="0">
                                <a:latin typeface="Cambria Math" panose="02040503050406030204" pitchFamily="18" charset="0"/>
                              </a:rPr>
                            </m:ctrlPr>
                          </m:barPr>
                          <m:e>
                            <m:r>
                              <a:rPr lang="en-US" sz="1600" b="0" i="1" smtClean="0">
                                <a:latin typeface="Cambria Math" panose="02040503050406030204" pitchFamily="18" charset="0"/>
                              </a:rPr>
                              <m:t>1</m:t>
                            </m:r>
                          </m:e>
                        </m:bar>
                        <m:r>
                          <a:rPr lang="en-US" sz="1600" b="0" i="1" smtClean="0">
                            <a:latin typeface="Cambria Math" panose="02040503050406030204" pitchFamily="18" charset="0"/>
                          </a:rPr>
                          <m:t>03</m:t>
                        </m:r>
                      </m:e>
                    </m:d>
                  </m:oMath>
                </a14:m>
                <a:r>
                  <a:rPr lang="en-US" sz="1600" dirty="0"/>
                  <a:t> peak shown. Immediately nearby, there should be a pair of YBCO film peaks, </a:t>
                </a:r>
                <a14:m>
                  <m:oMath xmlns:m="http://schemas.openxmlformats.org/officeDocument/2006/math">
                    <m:d>
                      <m:dPr>
                        <m:ctrlPr>
                          <a:rPr lang="en-US" sz="1600" b="0" i="1" smtClean="0">
                            <a:latin typeface="Cambria Math" panose="02040503050406030204" pitchFamily="18" charset="0"/>
                          </a:rPr>
                        </m:ctrlPr>
                      </m:dPr>
                      <m:e>
                        <m:bar>
                          <m:barPr>
                            <m:pos m:val="top"/>
                            <m:ctrlPr>
                              <a:rPr lang="en-US" sz="1600" b="0" i="1" smtClean="0">
                                <a:latin typeface="Cambria Math" panose="02040503050406030204" pitchFamily="18" charset="0"/>
                              </a:rPr>
                            </m:ctrlPr>
                          </m:barPr>
                          <m:e>
                            <m:r>
                              <a:rPr lang="en-US" sz="1600" b="0" i="1" smtClean="0">
                                <a:latin typeface="Cambria Math" panose="02040503050406030204" pitchFamily="18" charset="0"/>
                              </a:rPr>
                              <m:t>1</m:t>
                            </m:r>
                          </m:e>
                        </m:bar>
                        <m:r>
                          <a:rPr lang="en-US" sz="1600" b="0" i="1" smtClean="0">
                            <a:latin typeface="Cambria Math" panose="02040503050406030204" pitchFamily="18" charset="0"/>
                          </a:rPr>
                          <m:t>09</m:t>
                        </m:r>
                      </m:e>
                    </m:d>
                    <m:r>
                      <a:rPr lang="en-US" sz="1600" b="0" i="1" smtClean="0">
                        <a:latin typeface="Cambria Math" panose="02040503050406030204" pitchFamily="18" charset="0"/>
                      </a:rPr>
                      <m:t> </m:t>
                    </m:r>
                    <m:r>
                      <m:rPr>
                        <m:sty m:val="p"/>
                      </m:rPr>
                      <a:rPr lang="en-US" sz="1600" b="0" i="0" smtClean="0">
                        <a:latin typeface="Cambria Math" panose="02040503050406030204" pitchFamily="18" charset="0"/>
                      </a:rPr>
                      <m:t>and</m:t>
                    </m:r>
                    <m:r>
                      <a:rPr lang="en-US" sz="1600" b="0" i="0" smtClean="0">
                        <a:latin typeface="Cambria Math" panose="02040503050406030204" pitchFamily="18" charset="0"/>
                      </a:rPr>
                      <m:t> </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0</m:t>
                        </m:r>
                        <m:bar>
                          <m:barPr>
                            <m:pos m:val="top"/>
                            <m:ctrlPr>
                              <a:rPr lang="en-US" sz="1600" b="0" i="1" smtClean="0">
                                <a:latin typeface="Cambria Math" panose="02040503050406030204" pitchFamily="18" charset="0"/>
                              </a:rPr>
                            </m:ctrlPr>
                          </m:barPr>
                          <m:e>
                            <m:r>
                              <a:rPr lang="en-US" sz="1600" b="0" i="1" smtClean="0">
                                <a:latin typeface="Cambria Math" panose="02040503050406030204" pitchFamily="18" charset="0"/>
                              </a:rPr>
                              <m:t>1</m:t>
                            </m:r>
                          </m:e>
                        </m:bar>
                        <m:r>
                          <a:rPr lang="en-US" sz="1600" b="0" i="1" smtClean="0">
                            <a:latin typeface="Cambria Math" panose="02040503050406030204" pitchFamily="18" charset="0"/>
                          </a:rPr>
                          <m:t>9</m:t>
                        </m:r>
                      </m:e>
                    </m:d>
                    <m:r>
                      <a:rPr lang="en-US" sz="1600" b="0" i="0" smtClean="0">
                        <a:latin typeface="Cambria Math" panose="02040503050406030204" pitchFamily="18" charset="0"/>
                      </a:rPr>
                      <m:t>,</m:t>
                    </m:r>
                  </m:oMath>
                </a14:m>
                <a:r>
                  <a:rPr lang="en-US" sz="1600" dirty="0"/>
                  <a:t> but they are likely overwhelmed by the substrate peak.</a:t>
                </a:r>
              </a:p>
              <a:p>
                <a:pPr marL="285750" indent="-285750" algn="just">
                  <a:buFont typeface="Arial" panose="020B0604020202020204" pitchFamily="34" charset="0"/>
                  <a:buChar char="•"/>
                </a:pPr>
                <a:r>
                  <a:rPr lang="en-US" sz="1600" dirty="0"/>
                  <a:t>Much lower down, there is a film peak. The elongation of this peak along the </a:t>
                </a:r>
                <a14:m>
                  <m:oMath xmlns:m="http://schemas.openxmlformats.org/officeDocument/2006/math">
                    <m:r>
                      <a:rPr lang="en-US" sz="1600" b="0" i="1" smtClean="0">
                        <a:latin typeface="Cambria Math" panose="02040503050406030204" pitchFamily="18" charset="0"/>
                      </a:rPr>
                      <m:t>h</m:t>
                    </m:r>
                  </m:oMath>
                </a14:m>
                <a:r>
                  <a:rPr lang="en-US" sz="1600" dirty="0"/>
                  <a:t>-direction is likely due to a pair of overlapping </a:t>
                </a:r>
                <a14:m>
                  <m:oMath xmlns:m="http://schemas.openxmlformats.org/officeDocument/2006/math">
                    <m:d>
                      <m:dPr>
                        <m:ctrlPr>
                          <a:rPr lang="en-US" sz="1600" i="1">
                            <a:latin typeface="Cambria Math" panose="02040503050406030204" pitchFamily="18" charset="0"/>
                          </a:rPr>
                        </m:ctrlPr>
                      </m:dPr>
                      <m:e>
                        <m:bar>
                          <m:barPr>
                            <m:pos m:val="top"/>
                            <m:ctrlPr>
                              <a:rPr lang="en-US" sz="1600" i="1">
                                <a:latin typeface="Cambria Math" panose="02040503050406030204" pitchFamily="18" charset="0"/>
                              </a:rPr>
                            </m:ctrlPr>
                          </m:barPr>
                          <m:e>
                            <m:r>
                              <a:rPr lang="en-US" sz="1600" i="1">
                                <a:latin typeface="Cambria Math" panose="02040503050406030204" pitchFamily="18" charset="0"/>
                              </a:rPr>
                              <m:t>1</m:t>
                            </m:r>
                          </m:e>
                        </m:bar>
                        <m:r>
                          <a:rPr lang="en-US" sz="1600" i="1">
                            <a:latin typeface="Cambria Math" panose="02040503050406030204" pitchFamily="18" charset="0"/>
                          </a:rPr>
                          <m:t>0</m:t>
                        </m:r>
                        <m:r>
                          <a:rPr lang="en-US" sz="1600" b="0" i="1" smtClean="0">
                            <a:latin typeface="Cambria Math" panose="02040503050406030204" pitchFamily="18" charset="0"/>
                          </a:rPr>
                          <m:t>8</m:t>
                        </m:r>
                      </m:e>
                    </m:d>
                  </m:oMath>
                </a14:m>
                <a:r>
                  <a:rPr lang="en-US" sz="1600" dirty="0"/>
                  <a:t> and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0</m:t>
                        </m:r>
                        <m:bar>
                          <m:barPr>
                            <m:pos m:val="top"/>
                            <m:ctrlPr>
                              <a:rPr lang="en-US" sz="1600" i="1">
                                <a:latin typeface="Cambria Math" panose="02040503050406030204" pitchFamily="18" charset="0"/>
                              </a:rPr>
                            </m:ctrlPr>
                          </m:barPr>
                          <m:e>
                            <m:r>
                              <a:rPr lang="en-US" sz="1600" i="1">
                                <a:latin typeface="Cambria Math" panose="02040503050406030204" pitchFamily="18" charset="0"/>
                              </a:rPr>
                              <m:t>1</m:t>
                            </m:r>
                          </m:e>
                        </m:bar>
                        <m:r>
                          <a:rPr lang="en-US" sz="1600" b="0" i="1" smtClean="0">
                            <a:latin typeface="Cambria Math" panose="02040503050406030204" pitchFamily="18" charset="0"/>
                          </a:rPr>
                          <m:t>8</m:t>
                        </m:r>
                      </m:e>
                    </m:d>
                  </m:oMath>
                </a14:m>
                <a:r>
                  <a:rPr lang="en-US" sz="1600" dirty="0"/>
                  <a:t> peaks resulting from crystal twinning.</a:t>
                </a:r>
              </a:p>
              <a:p>
                <a:pPr marL="285750" indent="-285750" algn="just">
                  <a:buFont typeface="Arial" panose="020B0604020202020204" pitchFamily="34" charset="0"/>
                  <a:buChar char="•"/>
                </a:pPr>
                <a:r>
                  <a:rPr lang="en-US" sz="1600" dirty="0"/>
                  <a:t>The film peak is not aligned with the substrate peak, indicating that the as-grown films were relaxed in-plane even before </a:t>
                </a:r>
                <a:r>
                  <a:rPr lang="en-US" sz="1600" dirty="0" err="1"/>
                  <a:t>Gd</a:t>
                </a:r>
                <a:r>
                  <a:rPr lang="en-US" sz="1600" dirty="0"/>
                  <a:t> was deposited.</a:t>
                </a:r>
              </a:p>
              <a:p>
                <a:pPr marL="285750" indent="-285750" algn="just">
                  <a:buFont typeface="Arial" panose="020B0604020202020204" pitchFamily="34" charset="0"/>
                  <a:buChar char="•"/>
                </a:pPr>
                <a:r>
                  <a:rPr lang="en-US" sz="1600" dirty="0"/>
                  <a:t>With increasing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𝐺𝑑</m:t>
                        </m:r>
                      </m:sub>
                    </m:sSub>
                  </m:oMath>
                </a14:m>
                <a:r>
                  <a:rPr lang="en-US" sz="1600" dirty="0"/>
                  <a:t>, the YBCO peak shifts to lower </a:t>
                </a:r>
                <a14:m>
                  <m:oMath xmlns:m="http://schemas.openxmlformats.org/officeDocument/2006/math">
                    <m:r>
                      <a:rPr lang="en-US" sz="1600" b="0" i="1" smtClean="0">
                        <a:latin typeface="Cambria Math" panose="02040503050406030204" pitchFamily="18" charset="0"/>
                      </a:rPr>
                      <m:t>𝑙</m:t>
                    </m:r>
                  </m:oMath>
                </a14:m>
                <a:r>
                  <a:rPr lang="en-US" sz="1600" dirty="0"/>
                  <a:t>, corresponding to an expansion in </a:t>
                </a:r>
                <a14:m>
                  <m:oMath xmlns:m="http://schemas.openxmlformats.org/officeDocument/2006/math">
                    <m:r>
                      <a:rPr lang="en-US" sz="1600" b="0" i="1" smtClean="0">
                        <a:latin typeface="Cambria Math" panose="02040503050406030204" pitchFamily="18" charset="0"/>
                      </a:rPr>
                      <m:t>𝑐</m:t>
                    </m:r>
                  </m:oMath>
                </a14:m>
                <a:r>
                  <a:rPr lang="en-US" sz="1600" dirty="0"/>
                  <a:t>-axis in agreement with symmetric </a:t>
                </a:r>
                <a14:m>
                  <m:oMath xmlns:m="http://schemas.openxmlformats.org/officeDocument/2006/math">
                    <m:r>
                      <a:rPr lang="en-US" sz="1600" b="0" i="1" smtClean="0">
                        <a:latin typeface="Cambria Math" panose="02040503050406030204" pitchFamily="18" charset="0"/>
                      </a:rPr>
                      <m:t>𝜃</m:t>
                    </m:r>
                    <m:r>
                      <a:rPr lang="en-US" sz="1600" b="0" i="1" smtClean="0">
                        <a:latin typeface="Cambria Math" panose="02040503050406030204" pitchFamily="18" charset="0"/>
                      </a:rPr>
                      <m:t>−2</m:t>
                    </m:r>
                    <m:r>
                      <a:rPr lang="en-US" sz="1600" b="0" i="1" smtClean="0">
                        <a:latin typeface="Cambria Math" panose="02040503050406030204" pitchFamily="18" charset="0"/>
                      </a:rPr>
                      <m:t>𝜃</m:t>
                    </m:r>
                  </m:oMath>
                </a14:m>
                <a:r>
                  <a:rPr lang="en-US" sz="1600" dirty="0"/>
                  <a:t> scans shown above.</a:t>
                </a:r>
              </a:p>
              <a:p>
                <a:pPr marL="285750" indent="-285750" algn="just">
                  <a:buFont typeface="Arial" panose="020B0604020202020204" pitchFamily="34" charset="0"/>
                  <a:buChar char="•"/>
                </a:pPr>
                <a:r>
                  <a:rPr lang="en-US" sz="1600" dirty="0"/>
                  <a:t>The YBCO peak also broadens, as was seen along </a:t>
                </a:r>
                <a14:m>
                  <m:oMath xmlns:m="http://schemas.openxmlformats.org/officeDocument/2006/math">
                    <m:r>
                      <a:rPr lang="en-US" sz="1600" b="0" i="1" smtClean="0">
                        <a:latin typeface="Cambria Math" panose="02040503050406030204" pitchFamily="18" charset="0"/>
                      </a:rPr>
                      <m:t>(00</m:t>
                    </m:r>
                    <m:r>
                      <a:rPr lang="en-US" sz="1600" b="0" i="1" smtClean="0">
                        <a:latin typeface="Cambria Math" panose="02040503050406030204" pitchFamily="18" charset="0"/>
                      </a:rPr>
                      <m:t>𝑙</m:t>
                    </m:r>
                    <m:r>
                      <a:rPr lang="en-US" sz="1600" b="0" i="1" smtClean="0">
                        <a:latin typeface="Cambria Math" panose="02040503050406030204" pitchFamily="18" charset="0"/>
                      </a:rPr>
                      <m:t>)</m:t>
                    </m:r>
                  </m:oMath>
                </a14:m>
                <a:r>
                  <a:rPr lang="en-US" sz="1600" dirty="0"/>
                  <a:t> scans, again suggesting the presence of a distribution of </a:t>
                </a:r>
                <a:r>
                  <a:rPr lang="en-US" sz="1600" i="1" dirty="0"/>
                  <a:t>c</a:t>
                </a:r>
                <a:r>
                  <a:rPr lang="en-US" sz="1600" dirty="0"/>
                  <a:t>-axis lengths.</a:t>
                </a:r>
              </a:p>
            </p:txBody>
          </p:sp>
        </mc:Choice>
        <mc:Fallback xmlns="">
          <p:sp>
            <p:nvSpPr>
              <p:cNvPr id="6" name="TextBox 5">
                <a:extLst>
                  <a:ext uri="{FF2B5EF4-FFF2-40B4-BE49-F238E27FC236}">
                    <a16:creationId xmlns:a16="http://schemas.microsoft.com/office/drawing/2014/main" id="{2B82B9D5-71A4-4DB9-9297-2F0002F56B39}"/>
                  </a:ext>
                </a:extLst>
              </p:cNvPr>
              <p:cNvSpPr txBox="1">
                <a:spLocks noRot="1" noChangeAspect="1" noMove="1" noResize="1" noEditPoints="1" noAdjustHandles="1" noChangeArrowheads="1" noChangeShapeType="1" noTextEdit="1"/>
              </p:cNvSpPr>
              <p:nvPr/>
            </p:nvSpPr>
            <p:spPr>
              <a:xfrm>
                <a:off x="78558" y="1172575"/>
                <a:ext cx="5351282" cy="4916923"/>
              </a:xfrm>
              <a:prstGeom prst="rect">
                <a:avLst/>
              </a:prstGeom>
              <a:blipFill>
                <a:blip r:embed="rId3"/>
                <a:stretch>
                  <a:fillRect l="-456" t="-372" r="-569" b="-620"/>
                </a:stretch>
              </a:blipFill>
            </p:spPr>
            <p:txBody>
              <a:bodyPr/>
              <a:lstStyle/>
              <a:p>
                <a:r>
                  <a:rPr lang="en-US">
                    <a:noFill/>
                  </a:rPr>
                  <a:t> </a:t>
                </a:r>
              </a:p>
            </p:txBody>
          </p:sp>
        </mc:Fallback>
      </mc:AlternateContent>
    </p:spTree>
    <p:extLst>
      <p:ext uri="{BB962C8B-B14F-4D97-AF65-F5344CB8AC3E}">
        <p14:creationId xmlns:p14="http://schemas.microsoft.com/office/powerpoint/2010/main" val="1965266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D6319C-64BA-47A2-85DC-65FFD79A2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 y="936903"/>
            <a:ext cx="6579909" cy="5223513"/>
          </a:xfrm>
          <a:prstGeom prst="rect">
            <a:avLst/>
          </a:prstGeom>
        </p:spPr>
      </p:pic>
      <p:sp>
        <p:nvSpPr>
          <p:cNvPr id="2" name="Title 1">
            <a:extLst>
              <a:ext uri="{FF2B5EF4-FFF2-40B4-BE49-F238E27FC236}">
                <a16:creationId xmlns:a16="http://schemas.microsoft.com/office/drawing/2014/main" id="{7F91CC96-8DD5-430B-81CE-D3CD13D3EC28}"/>
              </a:ext>
            </a:extLst>
          </p:cNvPr>
          <p:cNvSpPr>
            <a:spLocks noGrp="1"/>
          </p:cNvSpPr>
          <p:nvPr>
            <p:ph type="title"/>
          </p:nvPr>
        </p:nvSpPr>
        <p:spPr/>
        <p:txBody>
          <a:bodyPr>
            <a:normAutofit fontScale="90000"/>
          </a:bodyPr>
          <a:lstStyle/>
          <a:p>
            <a:r>
              <a:rPr lang="en-US" dirty="0"/>
              <a:t>X-Ray </a:t>
            </a:r>
            <a:r>
              <a:rPr lang="en-US" dirty="0" err="1"/>
              <a:t>Aborption</a:t>
            </a:r>
            <a:r>
              <a:rPr lang="en-US" dirty="0"/>
              <a:t> Spectra (Fluorescence Yield)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E775E53-9111-481C-908D-C57AE7E080DB}"/>
                  </a:ext>
                </a:extLst>
              </p:cNvPr>
              <p:cNvSpPr txBox="1"/>
              <p:nvPr/>
            </p:nvSpPr>
            <p:spPr>
              <a:xfrm>
                <a:off x="6619346" y="1001134"/>
                <a:ext cx="5456390" cy="5372048"/>
              </a:xfrm>
              <a:prstGeom prst="rect">
                <a:avLst/>
              </a:prstGeom>
              <a:noFill/>
            </p:spPr>
            <p:txBody>
              <a:bodyPr wrap="square" rtlCol="0">
                <a:spAutoFit/>
              </a:bodyPr>
              <a:lstStyle/>
              <a:p>
                <a:pPr marL="285750" indent="-285750" algn="just">
                  <a:buFont typeface="Arial" panose="020B0604020202020204" pitchFamily="34" charset="0"/>
                  <a:buChar char="•"/>
                </a:pPr>
                <a:r>
                  <a:rPr lang="en-US" dirty="0"/>
                  <a:t>Absorption peak moves to lower incident photon energy as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𝐺𝑑</m:t>
                        </m:r>
                      </m:sub>
                    </m:sSub>
                  </m:oMath>
                </a14:m>
                <a:r>
                  <a:rPr lang="en-US" dirty="0"/>
                  <a:t> increases, consistent with the overall reduction in Cu oxidation state. As more </a:t>
                </a:r>
                <a:r>
                  <a:rPr lang="en-US" dirty="0" err="1"/>
                  <a:t>Gd</a:t>
                </a:r>
                <a:r>
                  <a:rPr lang="en-US" dirty="0"/>
                  <a:t> is deposited, more oxygen is removed from the YBCO, returning electrons to the Cu ions, causing a shift in the absorption peak.</a:t>
                </a:r>
              </a:p>
              <a:p>
                <a:pPr marL="285750" indent="-285750" algn="just">
                  <a:buFont typeface="Arial" panose="020B0604020202020204" pitchFamily="34" charset="0"/>
                  <a:buChar char="•"/>
                </a:pPr>
                <a:r>
                  <a:rPr lang="en-US" dirty="0"/>
                  <a:t>Shoulder at 933.5 eV in optimally doped samples comes from ligands in the </a:t>
                </a:r>
                <a:r>
                  <a:rPr lang="en-US" dirty="0" err="1"/>
                  <a:t>CuO</a:t>
                </a:r>
                <a:r>
                  <a:rPr lang="en-US" dirty="0"/>
                  <a:t> chains (</a:t>
                </a:r>
                <a14:m>
                  <m:oMath xmlns:m="http://schemas.openxmlformats.org/officeDocument/2006/math">
                    <m:r>
                      <a:rPr lang="en-US" b="0" i="1" smtClean="0">
                        <a:latin typeface="Cambria Math" panose="02040503050406030204" pitchFamily="18" charset="0"/>
                      </a:rPr>
                      <m:t>3</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9</m:t>
                        </m:r>
                      </m:sup>
                    </m:sSup>
                    <m:bar>
                      <m:barPr>
                        <m:ctrlPr>
                          <a:rPr lang="en-US" b="0" i="1" smtClean="0">
                            <a:latin typeface="Cambria Math" panose="02040503050406030204" pitchFamily="18" charset="0"/>
                          </a:rPr>
                        </m:ctrlPr>
                      </m:barPr>
                      <m:e>
                        <m:r>
                          <a:rPr lang="en-US" b="0" i="1" smtClean="0">
                            <a:latin typeface="Cambria Math" panose="02040503050406030204" pitchFamily="18" charset="0"/>
                          </a:rPr>
                          <m:t>𝐿</m:t>
                        </m:r>
                      </m:e>
                    </m:bar>
                  </m:oMath>
                </a14:m>
                <a:r>
                  <a:rPr lang="en-US" dirty="0"/>
                  <a:t>). As </a:t>
                </a:r>
                <a:r>
                  <a:rPr lang="en-US" dirty="0" err="1"/>
                  <a:t>Gd</a:t>
                </a:r>
                <a:r>
                  <a:rPr lang="en-US" dirty="0"/>
                  <a:t> is added, oxygen is removed from these chains, suppressing this feature. This is exactly what happens when bulk samples are grown in an oxygen-deficient state: the oxygen is preferentially removed from the chains, rather than from the CuO</a:t>
                </a:r>
                <a:r>
                  <a:rPr lang="en-US" baseline="-25000" dirty="0"/>
                  <a:t>2</a:t>
                </a:r>
                <a:r>
                  <a:rPr lang="en-US" dirty="0"/>
                  <a:t> planes.</a:t>
                </a:r>
              </a:p>
              <a:p>
                <a:pPr marL="285750" indent="-285750" algn="just">
                  <a:buFont typeface="Arial" panose="020B0604020202020204" pitchFamily="34" charset="0"/>
                  <a:buChar char="•"/>
                </a:pPr>
                <a:r>
                  <a:rPr lang="en-US" dirty="0"/>
                  <a:t>Formation of Cu</a:t>
                </a:r>
                <a:r>
                  <a:rPr lang="en-US" baseline="30000" dirty="0"/>
                  <a:t>1+</a:t>
                </a:r>
                <a:r>
                  <a:rPr lang="en-US" dirty="0"/>
                  <a:t> peak begins after 7 nm </a:t>
                </a:r>
                <a:r>
                  <a:rPr lang="en-US" dirty="0" err="1"/>
                  <a:t>Gd</a:t>
                </a:r>
                <a:r>
                  <a:rPr lang="en-US" dirty="0"/>
                  <a:t>, in conjunction with the broad peak which appears 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−2</m:t>
                    </m:r>
                    <m:r>
                      <a:rPr lang="en-US" b="0" i="1" smtClean="0">
                        <a:latin typeface="Cambria Math" panose="02040503050406030204" pitchFamily="18" charset="0"/>
                      </a:rPr>
                      <m:t>𝜃</m:t>
                    </m:r>
                    <m:r>
                      <a:rPr lang="en-US" b="0" i="1" smtClean="0">
                        <a:latin typeface="Cambria Math" panose="02040503050406030204" pitchFamily="18" charset="0"/>
                      </a:rPr>
                      <m:t>)</m:t>
                    </m:r>
                  </m:oMath>
                </a14:m>
                <a:r>
                  <a:rPr lang="en-US" dirty="0"/>
                  <a:t> scans, and is a signature of the oxygen-deficient phase.</a:t>
                </a:r>
              </a:p>
              <a:p>
                <a:pPr marL="285750" indent="-285750" algn="just">
                  <a:buFont typeface="Arial" panose="020B0604020202020204" pitchFamily="34" charset="0"/>
                  <a:buChar char="•"/>
                </a:pPr>
                <a:r>
                  <a:rPr lang="en-US" dirty="0"/>
                  <a:t>Thick </a:t>
                </a:r>
                <a:r>
                  <a:rPr lang="en-US" dirty="0" err="1"/>
                  <a:t>Gd</a:t>
                </a:r>
                <a:r>
                  <a:rPr lang="en-US" dirty="0"/>
                  <a:t> and Au capping layers prevent measurement of electron yield spectra.</a:t>
                </a:r>
              </a:p>
            </p:txBody>
          </p:sp>
        </mc:Choice>
        <mc:Fallback xmlns="">
          <p:sp>
            <p:nvSpPr>
              <p:cNvPr id="11" name="TextBox 10">
                <a:extLst>
                  <a:ext uri="{FF2B5EF4-FFF2-40B4-BE49-F238E27FC236}">
                    <a16:creationId xmlns:a16="http://schemas.microsoft.com/office/drawing/2014/main" id="{8E775E53-9111-481C-908D-C57AE7E080DB}"/>
                  </a:ext>
                </a:extLst>
              </p:cNvPr>
              <p:cNvSpPr txBox="1">
                <a:spLocks noRot="1" noChangeAspect="1" noMove="1" noResize="1" noEditPoints="1" noAdjustHandles="1" noChangeArrowheads="1" noChangeShapeType="1" noTextEdit="1"/>
              </p:cNvSpPr>
              <p:nvPr/>
            </p:nvSpPr>
            <p:spPr>
              <a:xfrm>
                <a:off x="6619346" y="1001134"/>
                <a:ext cx="5456390" cy="5372048"/>
              </a:xfrm>
              <a:prstGeom prst="rect">
                <a:avLst/>
              </a:prstGeom>
              <a:blipFill>
                <a:blip r:embed="rId3"/>
                <a:stretch>
                  <a:fillRect l="-782" t="-568" r="-894" b="-908"/>
                </a:stretch>
              </a:blipFill>
            </p:spPr>
            <p:txBody>
              <a:bodyPr/>
              <a:lstStyle/>
              <a:p>
                <a:r>
                  <a:rPr lang="en-US">
                    <a:noFill/>
                  </a:rPr>
                  <a:t> </a:t>
                </a:r>
              </a:p>
            </p:txBody>
          </p:sp>
        </mc:Fallback>
      </mc:AlternateContent>
    </p:spTree>
    <p:extLst>
      <p:ext uri="{BB962C8B-B14F-4D97-AF65-F5344CB8AC3E}">
        <p14:creationId xmlns:p14="http://schemas.microsoft.com/office/powerpoint/2010/main" val="150420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B3C6856-A573-445F-B7D0-9AC345CC2EDB}"/>
              </a:ext>
            </a:extLst>
          </p:cNvPr>
          <p:cNvGrpSpPr>
            <a:grpSpLocks noChangeAspect="1"/>
          </p:cNvGrpSpPr>
          <p:nvPr/>
        </p:nvGrpSpPr>
        <p:grpSpPr>
          <a:xfrm>
            <a:off x="0" y="1538520"/>
            <a:ext cx="6037557" cy="4525860"/>
            <a:chOff x="1524000" y="152400"/>
            <a:chExt cx="8945360" cy="6705600"/>
          </a:xfrm>
        </p:grpSpPr>
        <p:pic>
          <p:nvPicPr>
            <p:cNvPr id="1026" name="Picture 2" descr="C:\Users\Dustin\Desktop\NIST_Projects\NIST_Gd_Capped_Oxides\YBCO\PNR\R_YBCO_AG.png"/>
            <p:cNvPicPr>
              <a:picLocks noChangeAspect="1" noChangeArrowheads="1"/>
            </p:cNvPicPr>
            <p:nvPr/>
          </p:nvPicPr>
          <p:blipFill>
            <a:blip r:embed="rId2" cstate="print"/>
            <a:srcRect/>
            <a:stretch>
              <a:fillRect/>
            </a:stretch>
          </p:blipFill>
          <p:spPr bwMode="auto">
            <a:xfrm>
              <a:off x="1524000" y="152400"/>
              <a:ext cx="4220960" cy="3238390"/>
            </a:xfrm>
            <a:prstGeom prst="rect">
              <a:avLst/>
            </a:prstGeom>
            <a:noFill/>
          </p:spPr>
        </p:pic>
        <p:pic>
          <p:nvPicPr>
            <p:cNvPr id="1027" name="Picture 3" descr="C:\Users\Dustin\Desktop\NIST_Projects\NIST_Gd_Capped_Oxides\YBCO\PNR\SLD_YBCO_AG.png"/>
            <p:cNvPicPr>
              <a:picLocks noChangeAspect="1" noChangeArrowheads="1"/>
            </p:cNvPicPr>
            <p:nvPr/>
          </p:nvPicPr>
          <p:blipFill>
            <a:blip r:embed="rId3" cstate="print"/>
            <a:srcRect/>
            <a:stretch>
              <a:fillRect/>
            </a:stretch>
          </p:blipFill>
          <p:spPr bwMode="auto">
            <a:xfrm>
              <a:off x="6248400" y="152400"/>
              <a:ext cx="4220960" cy="3238390"/>
            </a:xfrm>
            <a:prstGeom prst="rect">
              <a:avLst/>
            </a:prstGeom>
            <a:noFill/>
          </p:spPr>
        </p:pic>
        <p:pic>
          <p:nvPicPr>
            <p:cNvPr id="4" name="Picture 2" descr="C:\Users\Dustin\Desktop\NIST_Projects\NIST_Gd_Capped_Oxides\YBCO\PNR\R_YBCO_AG.png"/>
            <p:cNvPicPr>
              <a:picLocks noChangeAspect="1" noChangeArrowheads="1"/>
            </p:cNvPicPr>
            <p:nvPr/>
          </p:nvPicPr>
          <p:blipFill>
            <a:blip r:embed="rId4" cstate="print"/>
            <a:stretch>
              <a:fillRect/>
            </a:stretch>
          </p:blipFill>
          <p:spPr bwMode="auto">
            <a:xfrm>
              <a:off x="1524025" y="3619610"/>
              <a:ext cx="4220911" cy="3238390"/>
            </a:xfrm>
            <a:prstGeom prst="rect">
              <a:avLst/>
            </a:prstGeom>
            <a:noFill/>
          </p:spPr>
        </p:pic>
        <p:pic>
          <p:nvPicPr>
            <p:cNvPr id="5" name="Picture 3" descr="C:\Users\Dustin\Desktop\NIST_Projects\NIST_Gd_Capped_Oxides\YBCO\PNR\SLD_YBCO_AG.png"/>
            <p:cNvPicPr>
              <a:picLocks noChangeAspect="1" noChangeArrowheads="1"/>
            </p:cNvPicPr>
            <p:nvPr/>
          </p:nvPicPr>
          <p:blipFill>
            <a:blip r:embed="rId5" cstate="print"/>
            <a:stretch>
              <a:fillRect/>
            </a:stretch>
          </p:blipFill>
          <p:spPr bwMode="auto">
            <a:xfrm>
              <a:off x="6248425" y="3619610"/>
              <a:ext cx="4220911" cy="3238390"/>
            </a:xfrm>
            <a:prstGeom prst="rect">
              <a:avLst/>
            </a:prstGeom>
            <a:noFill/>
          </p:spPr>
        </p:pic>
        <p:sp>
          <p:nvSpPr>
            <p:cNvPr id="6" name="TextBox 5"/>
            <p:cNvSpPr txBox="1"/>
            <p:nvPr/>
          </p:nvSpPr>
          <p:spPr>
            <a:xfrm>
              <a:off x="3052803" y="152400"/>
              <a:ext cx="2585997" cy="547209"/>
            </a:xfrm>
            <a:prstGeom prst="rect">
              <a:avLst/>
            </a:prstGeom>
            <a:noFill/>
          </p:spPr>
          <p:txBody>
            <a:bodyPr wrap="square" rtlCol="0">
              <a:spAutoFit/>
            </a:bodyPr>
            <a:lstStyle/>
            <a:p>
              <a:pPr algn="r"/>
              <a:r>
                <a:rPr lang="en-US" dirty="0"/>
                <a:t>YBCO As Grown</a:t>
              </a:r>
            </a:p>
          </p:txBody>
        </p:sp>
        <p:sp>
          <p:nvSpPr>
            <p:cNvPr id="7" name="TextBox 6"/>
            <p:cNvSpPr txBox="1"/>
            <p:nvPr/>
          </p:nvSpPr>
          <p:spPr>
            <a:xfrm>
              <a:off x="3052803" y="3657599"/>
              <a:ext cx="2662197" cy="547209"/>
            </a:xfrm>
            <a:prstGeom prst="rect">
              <a:avLst/>
            </a:prstGeom>
            <a:noFill/>
          </p:spPr>
          <p:txBody>
            <a:bodyPr wrap="square" rtlCol="0">
              <a:spAutoFit/>
            </a:bodyPr>
            <a:lstStyle/>
            <a:p>
              <a:pPr algn="r"/>
              <a:r>
                <a:rPr lang="en-US" dirty="0"/>
                <a:t>YBCO/</a:t>
              </a:r>
              <a:r>
                <a:rPr lang="en-US" dirty="0" err="1"/>
                <a:t>Gd</a:t>
              </a:r>
              <a:r>
                <a:rPr lang="en-US" dirty="0"/>
                <a:t>(3 nm)</a:t>
              </a:r>
            </a:p>
          </p:txBody>
        </p:sp>
      </p:grpSp>
      <p:sp>
        <p:nvSpPr>
          <p:cNvPr id="8" name="Title 7">
            <a:extLst>
              <a:ext uri="{FF2B5EF4-FFF2-40B4-BE49-F238E27FC236}">
                <a16:creationId xmlns:a16="http://schemas.microsoft.com/office/drawing/2014/main" id="{5F828C4E-7982-4412-8031-33896129C7A7}"/>
              </a:ext>
            </a:extLst>
          </p:cNvPr>
          <p:cNvSpPr>
            <a:spLocks noGrp="1"/>
          </p:cNvSpPr>
          <p:nvPr>
            <p:ph type="title"/>
          </p:nvPr>
        </p:nvSpPr>
        <p:spPr/>
        <p:txBody>
          <a:bodyPr>
            <a:normAutofit fontScale="90000"/>
          </a:bodyPr>
          <a:lstStyle/>
          <a:p>
            <a:r>
              <a:rPr lang="en-US" dirty="0"/>
              <a:t>Polarized Neutron Reflectometry</a:t>
            </a:r>
          </a:p>
        </p:txBody>
      </p:sp>
      <p:grpSp>
        <p:nvGrpSpPr>
          <p:cNvPr id="10" name="Group 9">
            <a:extLst>
              <a:ext uri="{FF2B5EF4-FFF2-40B4-BE49-F238E27FC236}">
                <a16:creationId xmlns:a16="http://schemas.microsoft.com/office/drawing/2014/main" id="{0355283A-F85F-457B-B507-AF75A906376D}"/>
              </a:ext>
            </a:extLst>
          </p:cNvPr>
          <p:cNvGrpSpPr>
            <a:grpSpLocks noChangeAspect="1"/>
          </p:cNvGrpSpPr>
          <p:nvPr/>
        </p:nvGrpSpPr>
        <p:grpSpPr>
          <a:xfrm>
            <a:off x="6154459" y="1538520"/>
            <a:ext cx="6037541" cy="4525860"/>
            <a:chOff x="1524001" y="152400"/>
            <a:chExt cx="8945335" cy="6705600"/>
          </a:xfrm>
        </p:grpSpPr>
        <p:pic>
          <p:nvPicPr>
            <p:cNvPr id="11" name="Picture 2" descr="C:\Users\Dustin\Desktop\NIST_Projects\NIST_Gd_Capped_Oxides\YBCO\PNR\R_YBCO_AG.png">
              <a:extLst>
                <a:ext uri="{FF2B5EF4-FFF2-40B4-BE49-F238E27FC236}">
                  <a16:creationId xmlns:a16="http://schemas.microsoft.com/office/drawing/2014/main" id="{F455CCE4-A98F-4A17-A7D0-156F3B272C93}"/>
                </a:ext>
              </a:extLst>
            </p:cNvPr>
            <p:cNvPicPr>
              <a:picLocks noChangeAspect="1" noChangeArrowheads="1"/>
            </p:cNvPicPr>
            <p:nvPr/>
          </p:nvPicPr>
          <p:blipFill>
            <a:blip r:embed="rId6" cstate="print"/>
            <a:stretch>
              <a:fillRect/>
            </a:stretch>
          </p:blipFill>
          <p:spPr bwMode="auto">
            <a:xfrm>
              <a:off x="1524001" y="152400"/>
              <a:ext cx="4220911" cy="3238390"/>
            </a:xfrm>
            <a:prstGeom prst="rect">
              <a:avLst/>
            </a:prstGeom>
            <a:noFill/>
          </p:spPr>
        </p:pic>
        <p:pic>
          <p:nvPicPr>
            <p:cNvPr id="12" name="Picture 3" descr="C:\Users\Dustin\Desktop\NIST_Projects\NIST_Gd_Capped_Oxides\YBCO\PNR\SLD_YBCO_AG.png">
              <a:extLst>
                <a:ext uri="{FF2B5EF4-FFF2-40B4-BE49-F238E27FC236}">
                  <a16:creationId xmlns:a16="http://schemas.microsoft.com/office/drawing/2014/main" id="{C45F38FE-BF91-42AC-93DE-ADDABD919236}"/>
                </a:ext>
              </a:extLst>
            </p:cNvPr>
            <p:cNvPicPr>
              <a:picLocks noChangeAspect="1" noChangeArrowheads="1"/>
            </p:cNvPicPr>
            <p:nvPr/>
          </p:nvPicPr>
          <p:blipFill>
            <a:blip r:embed="rId7" cstate="print"/>
            <a:stretch>
              <a:fillRect/>
            </a:stretch>
          </p:blipFill>
          <p:spPr bwMode="auto">
            <a:xfrm>
              <a:off x="6248401" y="152400"/>
              <a:ext cx="4220911" cy="3238390"/>
            </a:xfrm>
            <a:prstGeom prst="rect">
              <a:avLst/>
            </a:prstGeom>
            <a:noFill/>
          </p:spPr>
        </p:pic>
        <p:pic>
          <p:nvPicPr>
            <p:cNvPr id="13" name="Picture 2" descr="C:\Users\Dustin\Desktop\NIST_Projects\NIST_Gd_Capped_Oxides\YBCO\PNR\R_YBCO_AG.png">
              <a:extLst>
                <a:ext uri="{FF2B5EF4-FFF2-40B4-BE49-F238E27FC236}">
                  <a16:creationId xmlns:a16="http://schemas.microsoft.com/office/drawing/2014/main" id="{20F47CE3-2290-4498-B20A-6C4290C3784F}"/>
                </a:ext>
              </a:extLst>
            </p:cNvPr>
            <p:cNvPicPr>
              <a:picLocks noChangeAspect="1" noChangeArrowheads="1"/>
            </p:cNvPicPr>
            <p:nvPr/>
          </p:nvPicPr>
          <p:blipFill>
            <a:blip r:embed="rId8" cstate="print"/>
            <a:stretch>
              <a:fillRect/>
            </a:stretch>
          </p:blipFill>
          <p:spPr bwMode="auto">
            <a:xfrm>
              <a:off x="1524025" y="3619611"/>
              <a:ext cx="4220911" cy="3238389"/>
            </a:xfrm>
            <a:prstGeom prst="rect">
              <a:avLst/>
            </a:prstGeom>
            <a:noFill/>
          </p:spPr>
        </p:pic>
        <p:pic>
          <p:nvPicPr>
            <p:cNvPr id="14" name="Picture 3" descr="C:\Users\Dustin\Desktop\NIST_Projects\NIST_Gd_Capped_Oxides\YBCO\PNR\SLD_YBCO_AG.png">
              <a:extLst>
                <a:ext uri="{FF2B5EF4-FFF2-40B4-BE49-F238E27FC236}">
                  <a16:creationId xmlns:a16="http://schemas.microsoft.com/office/drawing/2014/main" id="{33FC27BD-9E5B-4B64-99CC-231DF63400D5}"/>
                </a:ext>
              </a:extLst>
            </p:cNvPr>
            <p:cNvPicPr>
              <a:picLocks noChangeAspect="1" noChangeArrowheads="1"/>
            </p:cNvPicPr>
            <p:nvPr/>
          </p:nvPicPr>
          <p:blipFill>
            <a:blip r:embed="rId9" cstate="print"/>
            <a:stretch>
              <a:fillRect/>
            </a:stretch>
          </p:blipFill>
          <p:spPr bwMode="auto">
            <a:xfrm>
              <a:off x="6248425" y="3619611"/>
              <a:ext cx="4220911" cy="3238389"/>
            </a:xfrm>
            <a:prstGeom prst="rect">
              <a:avLst/>
            </a:prstGeom>
            <a:noFill/>
          </p:spPr>
        </p:pic>
      </p:grpSp>
      <p:sp>
        <p:nvSpPr>
          <p:cNvPr id="15" name="TextBox 14">
            <a:extLst>
              <a:ext uri="{FF2B5EF4-FFF2-40B4-BE49-F238E27FC236}">
                <a16:creationId xmlns:a16="http://schemas.microsoft.com/office/drawing/2014/main" id="{DC4CD1E5-FE54-4F5B-A2DC-00DE15A4A8C7}"/>
              </a:ext>
            </a:extLst>
          </p:cNvPr>
          <p:cNvSpPr txBox="1"/>
          <p:nvPr/>
        </p:nvSpPr>
        <p:spPr>
          <a:xfrm>
            <a:off x="6761555" y="1624200"/>
            <a:ext cx="2133600" cy="369332"/>
          </a:xfrm>
          <a:prstGeom prst="rect">
            <a:avLst/>
          </a:prstGeom>
          <a:noFill/>
        </p:spPr>
        <p:txBody>
          <a:bodyPr wrap="square" rtlCol="0">
            <a:spAutoFit/>
          </a:bodyPr>
          <a:lstStyle/>
          <a:p>
            <a:pPr algn="r"/>
            <a:r>
              <a:rPr lang="en-US" dirty="0"/>
              <a:t>YBCO/</a:t>
            </a:r>
            <a:r>
              <a:rPr lang="en-US" dirty="0" err="1"/>
              <a:t>Gd</a:t>
            </a:r>
            <a:r>
              <a:rPr lang="en-US" dirty="0"/>
              <a:t>(7 nm)</a:t>
            </a:r>
          </a:p>
        </p:txBody>
      </p:sp>
      <p:sp>
        <p:nvSpPr>
          <p:cNvPr id="16" name="TextBox 15">
            <a:extLst>
              <a:ext uri="{FF2B5EF4-FFF2-40B4-BE49-F238E27FC236}">
                <a16:creationId xmlns:a16="http://schemas.microsoft.com/office/drawing/2014/main" id="{D5F0ED71-587B-4572-8026-8BAF458E51F7}"/>
              </a:ext>
            </a:extLst>
          </p:cNvPr>
          <p:cNvSpPr txBox="1"/>
          <p:nvPr/>
        </p:nvSpPr>
        <p:spPr>
          <a:xfrm>
            <a:off x="6761555" y="3928617"/>
            <a:ext cx="2133600" cy="369332"/>
          </a:xfrm>
          <a:prstGeom prst="rect">
            <a:avLst/>
          </a:prstGeom>
          <a:noFill/>
        </p:spPr>
        <p:txBody>
          <a:bodyPr wrap="square" rtlCol="0">
            <a:spAutoFit/>
          </a:bodyPr>
          <a:lstStyle/>
          <a:p>
            <a:pPr algn="r"/>
            <a:r>
              <a:rPr lang="en-US" dirty="0"/>
              <a:t>YBCO/</a:t>
            </a:r>
            <a:r>
              <a:rPr lang="en-US" dirty="0" err="1"/>
              <a:t>Gd</a:t>
            </a:r>
            <a:r>
              <a:rPr lang="en-US" dirty="0"/>
              <a:t>(20 nm)</a:t>
            </a:r>
          </a:p>
        </p:txBody>
      </p:sp>
    </p:spTree>
    <p:extLst>
      <p:ext uri="{BB962C8B-B14F-4D97-AF65-F5344CB8AC3E}">
        <p14:creationId xmlns:p14="http://schemas.microsoft.com/office/powerpoint/2010/main" val="235289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A174-57E7-4F9B-8F1D-781A6F0C2D6B}"/>
              </a:ext>
            </a:extLst>
          </p:cNvPr>
          <p:cNvSpPr>
            <a:spLocks noGrp="1"/>
          </p:cNvSpPr>
          <p:nvPr>
            <p:ph type="title"/>
          </p:nvPr>
        </p:nvSpPr>
        <p:spPr/>
        <p:txBody>
          <a:bodyPr>
            <a:normAutofit fontScale="90000"/>
          </a:bodyPr>
          <a:lstStyle/>
          <a:p>
            <a:r>
              <a:rPr lang="en-US" dirty="0"/>
              <a:t>Polarized Neutron Reflectometry</a:t>
            </a:r>
          </a:p>
        </p:txBody>
      </p:sp>
      <p:pic>
        <p:nvPicPr>
          <p:cNvPr id="4" name="Picture 2" descr="C:\Users\Dustin\Desktop\NIST_Projects\NIST_Gd_Capped_Oxides\YBCO\PNR\SLD_Combined.png">
            <a:extLst>
              <a:ext uri="{FF2B5EF4-FFF2-40B4-BE49-F238E27FC236}">
                <a16:creationId xmlns:a16="http://schemas.microsoft.com/office/drawing/2014/main" id="{3BFD02EF-47E0-4EDA-9B81-A706EB84D443}"/>
              </a:ext>
            </a:extLst>
          </p:cNvPr>
          <p:cNvPicPr>
            <a:picLocks noChangeAspect="1" noChangeArrowheads="1"/>
          </p:cNvPicPr>
          <p:nvPr/>
        </p:nvPicPr>
        <p:blipFill>
          <a:blip r:embed="rId2" cstate="print"/>
          <a:srcRect/>
          <a:stretch>
            <a:fillRect/>
          </a:stretch>
        </p:blipFill>
        <p:spPr bwMode="auto">
          <a:xfrm>
            <a:off x="0" y="1230285"/>
            <a:ext cx="7051249" cy="5409834"/>
          </a:xfrm>
          <a:prstGeom prst="rect">
            <a:avLst/>
          </a:prstGeom>
          <a:noFill/>
        </p:spPr>
      </p:pic>
      <p:sp>
        <p:nvSpPr>
          <p:cNvPr id="3" name="TextBox 2">
            <a:extLst>
              <a:ext uri="{FF2B5EF4-FFF2-40B4-BE49-F238E27FC236}">
                <a16:creationId xmlns:a16="http://schemas.microsoft.com/office/drawing/2014/main" id="{BBB8B6CE-76FF-4A36-A2D2-2BA3E90D43A7}"/>
              </a:ext>
            </a:extLst>
          </p:cNvPr>
          <p:cNvSpPr txBox="1"/>
          <p:nvPr/>
        </p:nvSpPr>
        <p:spPr>
          <a:xfrm>
            <a:off x="1394381" y="876690"/>
            <a:ext cx="5044126" cy="369332"/>
          </a:xfrm>
          <a:prstGeom prst="rect">
            <a:avLst/>
          </a:prstGeom>
          <a:noFill/>
        </p:spPr>
        <p:txBody>
          <a:bodyPr wrap="square" rtlCol="0">
            <a:spAutoFit/>
          </a:bodyPr>
          <a:lstStyle/>
          <a:p>
            <a:r>
              <a:rPr lang="en-US" b="1" dirty="0">
                <a:solidFill>
                  <a:srgbClr val="FF0000"/>
                </a:solidFill>
              </a:rPr>
              <a:t>Preliminary data: better fits forthcoming from Alex</a:t>
            </a:r>
          </a:p>
        </p:txBody>
      </p:sp>
      <p:sp>
        <p:nvSpPr>
          <p:cNvPr id="5" name="TextBox 4">
            <a:extLst>
              <a:ext uri="{FF2B5EF4-FFF2-40B4-BE49-F238E27FC236}">
                <a16:creationId xmlns:a16="http://schemas.microsoft.com/office/drawing/2014/main" id="{5F929056-9AC1-4FA4-A540-52BA702915CB}"/>
              </a:ext>
            </a:extLst>
          </p:cNvPr>
          <p:cNvSpPr txBox="1"/>
          <p:nvPr/>
        </p:nvSpPr>
        <p:spPr>
          <a:xfrm>
            <a:off x="6852499" y="2457874"/>
            <a:ext cx="5188671"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t>Nuclear scattering length densities (SLDs) show effective density of nuclear scattering centers, and is sensitive to the presence of oxygen.</a:t>
            </a:r>
          </a:p>
          <a:p>
            <a:pPr marL="285750" indent="-285750" algn="just">
              <a:buFont typeface="Arial" panose="020B0604020202020204" pitchFamily="34" charset="0"/>
              <a:buChar char="•"/>
            </a:pPr>
            <a:r>
              <a:rPr lang="en-US" dirty="0"/>
              <a:t>When newer fits come in, this figure will be updated.</a:t>
            </a:r>
          </a:p>
        </p:txBody>
      </p:sp>
    </p:spTree>
    <p:extLst>
      <p:ext uri="{BB962C8B-B14F-4D97-AF65-F5344CB8AC3E}">
        <p14:creationId xmlns:p14="http://schemas.microsoft.com/office/powerpoint/2010/main" val="2840925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3081-C5BE-465F-BE1B-E0B5E510E2CA}"/>
              </a:ext>
            </a:extLst>
          </p:cNvPr>
          <p:cNvSpPr>
            <a:spLocks noGrp="1"/>
          </p:cNvSpPr>
          <p:nvPr>
            <p:ph type="title"/>
          </p:nvPr>
        </p:nvSpPr>
        <p:spPr/>
        <p:txBody>
          <a:bodyPr>
            <a:normAutofit fontScale="90000"/>
          </a:bodyPr>
          <a:lstStyle/>
          <a:p>
            <a:r>
              <a:rPr lang="en-US" dirty="0"/>
              <a:t>Magnetometry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C48A3F-8849-4553-887F-F9359A2387E4}"/>
                  </a:ext>
                </a:extLst>
              </p:cNvPr>
              <p:cNvSpPr txBox="1"/>
              <p:nvPr/>
            </p:nvSpPr>
            <p:spPr>
              <a:xfrm>
                <a:off x="6156905" y="812899"/>
                <a:ext cx="5540110" cy="5078313"/>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as-grown film shows a superconducting transition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m:t>
                        </m:r>
                      </m:sub>
                    </m:sSub>
                    <m:r>
                      <a:rPr lang="en-US" b="0" i="1" smtClean="0">
                        <a:latin typeface="Cambria Math" panose="02040503050406030204" pitchFamily="18" charset="0"/>
                      </a:rPr>
                      <m:t>≈84</m:t>
                    </m:r>
                    <m:r>
                      <a:rPr lang="en-US" b="0" i="0" smtClean="0">
                        <a:latin typeface="Cambria Math" panose="02040503050406030204" pitchFamily="18" charset="0"/>
                      </a:rPr>
                      <m:t> </m:t>
                    </m:r>
                    <m:r>
                      <m:rPr>
                        <m:sty m:val="p"/>
                      </m:rPr>
                      <a:rPr lang="en-US" b="0" i="0" smtClean="0">
                        <a:latin typeface="Cambria Math" panose="02040503050406030204" pitchFamily="18" charset="0"/>
                      </a:rPr>
                      <m:t>K</m:t>
                    </m:r>
                  </m:oMath>
                </a14:m>
                <a:r>
                  <a:rPr lang="en-US" dirty="0"/>
                  <a:t>, in agreement with the expected value for YBCO on STO substrates.</a:t>
                </a:r>
              </a:p>
              <a:p>
                <a:pPr marL="285750" indent="-285750" algn="just">
                  <a:buFont typeface="Arial" panose="020B0604020202020204" pitchFamily="34" charset="0"/>
                  <a:buChar char="•"/>
                </a:pPr>
                <a:r>
                  <a:rPr lang="en-US" dirty="0"/>
                  <a:t>Transition decreases dramatically with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𝐺𝑑</m:t>
                        </m:r>
                      </m:sub>
                    </m:sSub>
                  </m:oMath>
                </a14:m>
                <a:r>
                  <a:rPr lang="en-US" dirty="0"/>
                  <a:t>, consistent with the reduction in doping level resulting from removal of oxygen from the film. Additionally, the transition becomes more broad, suggesting the coexistence of a distribution of hole doping levels within the film.</a:t>
                </a:r>
              </a:p>
              <a:p>
                <a:pPr marL="285750" indent="-285750" algn="just">
                  <a:buFont typeface="Arial" panose="020B0604020202020204" pitchFamily="34" charset="0"/>
                  <a:buChar char="•"/>
                </a:pPr>
                <a:r>
                  <a:rPr lang="en-US" dirty="0" err="1"/>
                  <a:t>Gd</a:t>
                </a:r>
                <a:r>
                  <a:rPr lang="en-US" dirty="0"/>
                  <a:t> (20 nm): superconducting transition is completely suppressed – no transition observed at all, indicating a reduction in hole doping below </a:t>
                </a:r>
                <a14:m>
                  <m:oMath xmlns:m="http://schemas.openxmlformats.org/officeDocument/2006/math">
                    <m:r>
                      <a:rPr lang="en-US" b="0" i="1" smtClean="0">
                        <a:latin typeface="Cambria Math" panose="02040503050406030204" pitchFamily="18" charset="0"/>
                      </a:rPr>
                      <m:t>∼0.05</m:t>
                    </m:r>
                  </m:oMath>
                </a14:m>
                <a:r>
                  <a:rPr lang="en-US" dirty="0"/>
                  <a:t>.</a:t>
                </a:r>
              </a:p>
              <a:p>
                <a:pPr marL="285750" indent="-285750" algn="just">
                  <a:buFont typeface="Arial" panose="020B0604020202020204" pitchFamily="34" charset="0"/>
                  <a:buChar char="•"/>
                </a:pPr>
                <a:endParaRPr lang="en-US" dirty="0"/>
              </a:p>
              <a:p>
                <a:pPr algn="just"/>
                <a:r>
                  <a:rPr lang="en-US" dirty="0"/>
                  <a:t>Details:</a:t>
                </a:r>
              </a:p>
              <a:p>
                <a:pPr marL="285750" indent="-285750" algn="just">
                  <a:buFont typeface="Arial" panose="020B0604020202020204" pitchFamily="34" charset="0"/>
                  <a:buChar char="•"/>
                </a:pPr>
                <a:r>
                  <a:rPr lang="en-US" dirty="0"/>
                  <a:t>Measurement field: 10 </a:t>
                </a:r>
                <a:r>
                  <a:rPr lang="en-US" dirty="0" err="1"/>
                  <a:t>Oe</a:t>
                </a:r>
                <a:endParaRPr lang="en-US" dirty="0"/>
              </a:p>
              <a:p>
                <a:pPr marL="285750" indent="-285750" algn="just">
                  <a:buFont typeface="Arial" panose="020B0604020202020204" pitchFamily="34" charset="0"/>
                  <a:buChar char="•"/>
                </a:pPr>
                <a:r>
                  <a:rPr lang="en-US" dirty="0"/>
                  <a:t>Magnet was purged before each measurement to eliminate trapped flux</a:t>
                </a:r>
              </a:p>
              <a:p>
                <a:pPr marL="285750" indent="-285750" algn="just">
                  <a:buFont typeface="Arial" panose="020B0604020202020204" pitchFamily="34" charset="0"/>
                  <a:buChar char="•"/>
                </a:pPr>
                <a:endParaRPr lang="en-US" dirty="0"/>
              </a:p>
            </p:txBody>
          </p:sp>
        </mc:Choice>
        <mc:Fallback xmlns="">
          <p:sp>
            <p:nvSpPr>
              <p:cNvPr id="9" name="TextBox 8">
                <a:extLst>
                  <a:ext uri="{FF2B5EF4-FFF2-40B4-BE49-F238E27FC236}">
                    <a16:creationId xmlns:a16="http://schemas.microsoft.com/office/drawing/2014/main" id="{ABC48A3F-8849-4553-887F-F9359A2387E4}"/>
                  </a:ext>
                </a:extLst>
              </p:cNvPr>
              <p:cNvSpPr txBox="1">
                <a:spLocks noRot="1" noChangeAspect="1" noMove="1" noResize="1" noEditPoints="1" noAdjustHandles="1" noChangeArrowheads="1" noChangeShapeType="1" noTextEdit="1"/>
              </p:cNvSpPr>
              <p:nvPr/>
            </p:nvSpPr>
            <p:spPr>
              <a:xfrm>
                <a:off x="6156905" y="812899"/>
                <a:ext cx="5540110" cy="5078313"/>
              </a:xfrm>
              <a:prstGeom prst="rect">
                <a:avLst/>
              </a:prstGeom>
              <a:blipFill>
                <a:blip r:embed="rId2"/>
                <a:stretch>
                  <a:fillRect l="-990" t="-600" r="-88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2C4A2266-D72F-43FB-9227-16C89C4A1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13" y="1155168"/>
            <a:ext cx="5957384" cy="4766310"/>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CBA809-4831-4C97-B596-0FCED2202FFA}"/>
                  </a:ext>
                </a:extLst>
              </p:cNvPr>
              <p:cNvSpPr txBox="1"/>
              <p:nvPr/>
            </p:nvSpPr>
            <p:spPr>
              <a:xfrm>
                <a:off x="4808306" y="3429000"/>
                <a:ext cx="985463" cy="523220"/>
              </a:xfrm>
              <a:prstGeom prst="rect">
                <a:avLst/>
              </a:prstGeom>
              <a:noFill/>
            </p:spPr>
            <p:txBody>
              <a:bodyPr wrap="none" rtlCol="0">
                <a:spAutoFit/>
              </a:bodyPr>
              <a:lstStyle/>
              <a:p>
                <a:pPr algn="ctr"/>
                <a:r>
                  <a:rPr lang="en-US" sz="1400" b="0" dirty="0">
                    <a:latin typeface="Cambria Math" panose="02040503050406030204" pitchFamily="18" charset="0"/>
                  </a:rPr>
                  <a:t>As Grown</a:t>
                </a:r>
              </a:p>
              <a:p>
                <a:pPr algn="ct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𝑇</m:t>
                          </m:r>
                        </m:e>
                        <m:sub>
                          <m:r>
                            <a:rPr lang="en-US" sz="1400" b="0" i="1" smtClean="0">
                              <a:latin typeface="Cambria Math" panose="02040503050406030204" pitchFamily="18" charset="0"/>
                            </a:rPr>
                            <m:t>𝑐</m:t>
                          </m:r>
                        </m:sub>
                      </m:sSub>
                      <m:r>
                        <a:rPr lang="en-US" sz="1400" b="0" i="1" smtClean="0">
                          <a:latin typeface="Cambria Math" panose="02040503050406030204" pitchFamily="18" charset="0"/>
                        </a:rPr>
                        <m:t>≈84 </m:t>
                      </m:r>
                      <m:r>
                        <a:rPr lang="en-US" sz="1400" b="0" i="1" smtClean="0">
                          <a:latin typeface="Cambria Math" panose="02040503050406030204" pitchFamily="18" charset="0"/>
                        </a:rPr>
                        <m:t>𝐾</m:t>
                      </m:r>
                    </m:oMath>
                  </m:oMathPara>
                </a14:m>
                <a:endParaRPr lang="en-US" sz="1400" dirty="0"/>
              </a:p>
            </p:txBody>
          </p:sp>
        </mc:Choice>
        <mc:Fallback xmlns="">
          <p:sp>
            <p:nvSpPr>
              <p:cNvPr id="3" name="TextBox 2">
                <a:extLst>
                  <a:ext uri="{FF2B5EF4-FFF2-40B4-BE49-F238E27FC236}">
                    <a16:creationId xmlns:a16="http://schemas.microsoft.com/office/drawing/2014/main" id="{3ACBA809-4831-4C97-B596-0FCED2202FFA}"/>
                  </a:ext>
                </a:extLst>
              </p:cNvPr>
              <p:cNvSpPr txBox="1">
                <a:spLocks noRot="1" noChangeAspect="1" noMove="1" noResize="1" noEditPoints="1" noAdjustHandles="1" noChangeArrowheads="1" noChangeShapeType="1" noTextEdit="1"/>
              </p:cNvSpPr>
              <p:nvPr/>
            </p:nvSpPr>
            <p:spPr>
              <a:xfrm>
                <a:off x="4808306" y="3429000"/>
                <a:ext cx="985463" cy="523220"/>
              </a:xfrm>
              <a:prstGeom prst="rect">
                <a:avLst/>
              </a:prstGeom>
              <a:blipFill>
                <a:blip r:embed="rId4"/>
                <a:stretch>
                  <a:fillRect t="-3529"/>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6F44F24C-2DB8-4555-A1DB-DC7CF8A7F928}"/>
              </a:ext>
            </a:extLst>
          </p:cNvPr>
          <p:cNvSpPr txBox="1"/>
          <p:nvPr/>
        </p:nvSpPr>
        <p:spPr>
          <a:xfrm>
            <a:off x="2152650" y="812899"/>
            <a:ext cx="2308132" cy="369332"/>
          </a:xfrm>
          <a:prstGeom prst="rect">
            <a:avLst/>
          </a:prstGeom>
          <a:noFill/>
        </p:spPr>
        <p:txBody>
          <a:bodyPr wrap="none" rtlCol="0">
            <a:spAutoFit/>
          </a:bodyPr>
          <a:lstStyle/>
          <a:p>
            <a:r>
              <a:rPr lang="en-US" dirty="0"/>
              <a:t>Moment/Sample mass</a:t>
            </a:r>
          </a:p>
        </p:txBody>
      </p:sp>
    </p:spTree>
    <p:extLst>
      <p:ext uri="{BB962C8B-B14F-4D97-AF65-F5344CB8AC3E}">
        <p14:creationId xmlns:p14="http://schemas.microsoft.com/office/powerpoint/2010/main" val="403345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12268</TotalTime>
  <Words>1854</Words>
  <Application>Microsoft Office PowerPoint</Application>
  <PresentationFormat>Widescreen</PresentationFormat>
  <Paragraphs>101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Cambria Math</vt:lpstr>
      <vt:lpstr>Office Theme</vt:lpstr>
      <vt:lpstr>YBCO/Gd</vt:lpstr>
      <vt:lpstr>Background – Previous Studies</vt:lpstr>
      <vt:lpstr>Background - YBCO</vt:lpstr>
      <vt:lpstr>X-Ray Diffraction</vt:lpstr>
      <vt:lpstr>Reciprocal Space Maps</vt:lpstr>
      <vt:lpstr>X-Ray Aborption Spectra (Fluorescence Yield)</vt:lpstr>
      <vt:lpstr>Polarized Neutron Reflectometry</vt:lpstr>
      <vt:lpstr>Polarized Neutron Reflectometry</vt:lpstr>
      <vt:lpstr>Magnetometry</vt:lpstr>
      <vt:lpstr>Magnetometry</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YBCO/Gd</dc:title>
  <dc:creator>Peyton Davis Murray</dc:creator>
  <cp:lastModifiedBy>Peyton Davis Murray</cp:lastModifiedBy>
  <cp:revision>87</cp:revision>
  <dcterms:created xsi:type="dcterms:W3CDTF">2017-08-23T21:38:29Z</dcterms:created>
  <dcterms:modified xsi:type="dcterms:W3CDTF">2017-12-09T01:18:58Z</dcterms:modified>
</cp:coreProperties>
</file>